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rawings/drawing2.xml" ContentType="application/vnd.openxmlformats-officedocument.drawingml.chartshapes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2"/>
  </p:notesMasterIdLst>
  <p:sldIdLst>
    <p:sldId id="256" r:id="rId2"/>
    <p:sldId id="341" r:id="rId3"/>
    <p:sldId id="425" r:id="rId4"/>
    <p:sldId id="662" r:id="rId5"/>
    <p:sldId id="661" r:id="rId6"/>
    <p:sldId id="700" r:id="rId7"/>
    <p:sldId id="696" r:id="rId8"/>
    <p:sldId id="680" r:id="rId9"/>
    <p:sldId id="681" r:id="rId10"/>
    <p:sldId id="682" r:id="rId11"/>
    <p:sldId id="684" r:id="rId12"/>
    <p:sldId id="689" r:id="rId13"/>
    <p:sldId id="690" r:id="rId14"/>
    <p:sldId id="686" r:id="rId15"/>
    <p:sldId id="706" r:id="rId16"/>
    <p:sldId id="702" r:id="rId17"/>
    <p:sldId id="703" r:id="rId18"/>
    <p:sldId id="704" r:id="rId19"/>
    <p:sldId id="705" r:id="rId20"/>
    <p:sldId id="688" r:id="rId21"/>
  </p:sldIdLst>
  <p:sldSz cx="9144000" cy="6858000" type="screen4x3"/>
  <p:notesSz cx="6648450" cy="97742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AEBC"/>
    <a:srgbClr val="60FC73"/>
    <a:srgbClr val="84F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65" autoAdjust="0"/>
    <p:restoredTop sz="91350" autoAdjust="0"/>
  </p:normalViewPr>
  <p:slideViewPr>
    <p:cSldViewPr>
      <p:cViewPr varScale="1">
        <p:scale>
          <a:sx n="116" d="100"/>
          <a:sy n="116" d="100"/>
        </p:scale>
        <p:origin x="147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chartUserShapes" Target="../drawings/drawing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explosion val="2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69A6-441E-B54E-A7F9416BC82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69A6-441E-B54E-A7F9416BC822}"/>
              </c:ext>
            </c:extLst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Лист1!$A$10:$A$11</c:f>
              <c:strCache>
                <c:ptCount val="2"/>
                <c:pt idx="0">
                  <c:v>мужчины</c:v>
                </c:pt>
                <c:pt idx="1">
                  <c:v>женщины</c:v>
                </c:pt>
              </c:strCache>
            </c:strRef>
          </c:cat>
          <c:val>
            <c:numRef>
              <c:f>Лист1!$B$10:$B$11</c:f>
              <c:numCache>
                <c:formatCode>General</c:formatCode>
                <c:ptCount val="2"/>
                <c:pt idx="0">
                  <c:v>55500</c:v>
                </c:pt>
                <c:pt idx="1">
                  <c:v>110568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9A6-441E-B54E-A7F9416BC822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Лист1!$K$3</c:f>
              <c:strCache>
                <c:ptCount val="1"/>
                <c:pt idx="0">
                  <c:v>до 20 лет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Лист1!$L$3</c:f>
              <c:numCache>
                <c:formatCode>General</c:formatCode>
                <c:ptCount val="1"/>
                <c:pt idx="0">
                  <c:v>1392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994-43D6-98CA-8BB6DE4EF262}"/>
            </c:ext>
          </c:extLst>
        </c:ser>
        <c:ser>
          <c:idx val="1"/>
          <c:order val="1"/>
          <c:tx>
            <c:strRef>
              <c:f>Лист1!$K$4</c:f>
              <c:strCache>
                <c:ptCount val="1"/>
                <c:pt idx="0">
                  <c:v>21-40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Лист1!$L$4</c:f>
              <c:numCache>
                <c:formatCode>General</c:formatCode>
                <c:ptCount val="1"/>
                <c:pt idx="0">
                  <c:v>9549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994-43D6-98CA-8BB6DE4EF262}"/>
            </c:ext>
          </c:extLst>
        </c:ser>
        <c:ser>
          <c:idx val="2"/>
          <c:order val="2"/>
          <c:tx>
            <c:strRef>
              <c:f>Лист1!$K$5</c:f>
              <c:strCache>
                <c:ptCount val="1"/>
                <c:pt idx="0">
                  <c:v>41-60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Лист1!$L$5</c:f>
              <c:numCache>
                <c:formatCode>General</c:formatCode>
                <c:ptCount val="1"/>
                <c:pt idx="0">
                  <c:v>43867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994-43D6-98CA-8BB6DE4EF262}"/>
            </c:ext>
          </c:extLst>
        </c:ser>
        <c:ser>
          <c:idx val="3"/>
          <c:order val="3"/>
          <c:tx>
            <c:strRef>
              <c:f>Лист1!$K$6</c:f>
              <c:strCache>
                <c:ptCount val="1"/>
                <c:pt idx="0">
                  <c:v>61-80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Лист1!$L$6</c:f>
              <c:numCache>
                <c:formatCode>General</c:formatCode>
                <c:ptCount val="1"/>
                <c:pt idx="0">
                  <c:v>95101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994-43D6-98CA-8BB6DE4EF262}"/>
            </c:ext>
          </c:extLst>
        </c:ser>
        <c:ser>
          <c:idx val="4"/>
          <c:order val="4"/>
          <c:tx>
            <c:strRef>
              <c:f>Лист1!$K$7</c:f>
              <c:strCache>
                <c:ptCount val="1"/>
                <c:pt idx="0">
                  <c:v>80 и старше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Лист1!$L$7</c:f>
              <c:numCache>
                <c:formatCode>General</c:formatCode>
                <c:ptCount val="1"/>
                <c:pt idx="0">
                  <c:v>16159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994-43D6-98CA-8BB6DE4EF2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08555967"/>
        <c:axId val="1710107327"/>
      </c:barChart>
      <c:catAx>
        <c:axId val="1708555967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710107327"/>
        <c:crosses val="autoZero"/>
        <c:auto val="1"/>
        <c:lblAlgn val="ctr"/>
        <c:lblOffset val="100"/>
        <c:noMultiLvlLbl val="0"/>
      </c:catAx>
      <c:valAx>
        <c:axId val="1710107327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70855596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0645756545652463E-2"/>
          <c:y val="9.7216315442688397E-2"/>
          <c:w val="0.92267977866050455"/>
          <c:h val="0.78054222611250923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 т.ч. по профилю Онкология 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11520539312109696"/>
                  <c:y val="-5.35807234557879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429E-4E38-8070-921863D3CCD4}"/>
                </c:ext>
              </c:extLst>
            </c:dLbl>
            <c:dLbl>
              <c:idx val="1"/>
              <c:layout>
                <c:manualLayout>
                  <c:x val="0.11672125355690087"/>
                  <c:y val="-5.35807234557879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429E-4E38-8070-921863D3CCD4}"/>
                </c:ext>
              </c:extLst>
            </c:dLbl>
            <c:dLbl>
              <c:idx val="2"/>
              <c:layout>
                <c:manualLayout>
                  <c:x val="0.11823711399270477"/>
                  <c:y val="-5.58132535997792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429E-4E38-8070-921863D3CCD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2022 год</c:v>
                </c:pt>
                <c:pt idx="1">
                  <c:v>2023 год</c:v>
                </c:pt>
                <c:pt idx="2">
                  <c:v>1 полугодие 2024 года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520</c:v>
                </c:pt>
                <c:pt idx="1">
                  <c:v>404</c:v>
                </c:pt>
                <c:pt idx="2">
                  <c:v>231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29E-4E38-8070-921863D3CCD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всего летальных случаев</c:v>
                </c:pt>
              </c:strCache>
            </c:strRef>
          </c:tx>
          <c:spPr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4.529796803086121E-3"/>
                  <c:y val="-3.42589150584686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29E-4E38-8070-921863D3CCD4}"/>
                </c:ext>
              </c:extLst>
            </c:dLbl>
            <c:dLbl>
              <c:idx val="1"/>
              <c:layout>
                <c:manualLayout>
                  <c:x val="3.55690086511468E-5"/>
                  <c:y val="-5.48965966709503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29E-4E38-8070-921863D3CCD4}"/>
                </c:ext>
              </c:extLst>
            </c:dLbl>
            <c:dLbl>
              <c:idx val="2"/>
              <c:layout>
                <c:manualLayout>
                  <c:x val="-1.1116181447485326E-16"/>
                  <c:y val="-6.78576064360085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29E-4E38-8070-921863D3CCD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2022 год</c:v>
                </c:pt>
                <c:pt idx="1">
                  <c:v>2023 год</c:v>
                </c:pt>
                <c:pt idx="2">
                  <c:v>1 полугодие 2024 года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36146</c:v>
                </c:pt>
                <c:pt idx="1">
                  <c:v>34244</c:v>
                </c:pt>
                <c:pt idx="2">
                  <c:v>16871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29E-4E38-8070-921863D3CC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744136576"/>
        <c:axId val="508900240"/>
      </c:barChart>
      <c:catAx>
        <c:axId val="744136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08900240"/>
        <c:crosses val="autoZero"/>
        <c:auto val="1"/>
        <c:lblAlgn val="ctr"/>
        <c:lblOffset val="50"/>
        <c:noMultiLvlLbl val="0"/>
      </c:catAx>
      <c:valAx>
        <c:axId val="508900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7441365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8.7147321795162866E-2"/>
          <c:y val="0.93979109646588077"/>
          <c:w val="0.85944556884983792"/>
          <c:h val="4.655812205375111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9644707774834503E-2"/>
          <c:y val="2.8007881710357171E-2"/>
          <c:w val="0.95277601228875153"/>
          <c:h val="0.85607899020907063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выявлено дефектов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4.5475813074117221E-3"/>
                  <c:y val="-1.56277110079381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429E-4E38-8070-921863D3CCD4}"/>
                </c:ext>
              </c:extLst>
            </c:dLbl>
            <c:dLbl>
              <c:idx val="1"/>
              <c:layout>
                <c:manualLayout>
                  <c:x val="-1.515860435803963E-3"/>
                  <c:y val="-1.78602411519293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429E-4E38-8070-921863D3CCD4}"/>
                </c:ext>
              </c:extLst>
            </c:dLbl>
            <c:dLbl>
              <c:idx val="2"/>
              <c:layout>
                <c:manualLayout>
                  <c:x val="-1.5158604358040185E-3"/>
                  <c:y val="-2.45578315839027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429E-4E38-8070-921863D3CCD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2022 год</c:v>
                </c:pt>
                <c:pt idx="1">
                  <c:v>2023 год</c:v>
                </c:pt>
                <c:pt idx="2">
                  <c:v>1 полугое 2024 года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140</c:v>
                </c:pt>
                <c:pt idx="1">
                  <c:v>135</c:v>
                </c:pt>
                <c:pt idx="2">
                  <c:v>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29E-4E38-8070-921863D3CCD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проверено на ЭКМП</c:v>
                </c:pt>
              </c:strCache>
            </c:strRef>
          </c:tx>
          <c:spPr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4.5653658117373232E-3"/>
                  <c:y val="-0.16757547050572785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537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29E-4E38-8070-921863D3CCD4}"/>
                </c:ext>
              </c:extLst>
            </c:dLbl>
            <c:dLbl>
              <c:idx val="1"/>
              <c:layout>
                <c:manualLayout>
                  <c:x val="-2.9961518629567233E-3"/>
                  <c:y val="-8.6863704737868447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409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29E-4E38-8070-921863D3CCD4}"/>
                </c:ext>
              </c:extLst>
            </c:dLbl>
            <c:dLbl>
              <c:idx val="2"/>
              <c:layout>
                <c:manualLayout>
                  <c:x val="-1.1116181447485326E-16"/>
                  <c:y val="-2.647481908155811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217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29E-4E38-8070-921863D3CCD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2022 год</c:v>
                </c:pt>
                <c:pt idx="1">
                  <c:v>2023 год</c:v>
                </c:pt>
                <c:pt idx="2">
                  <c:v>1 полугое 2024 года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397</c:v>
                </c:pt>
                <c:pt idx="1">
                  <c:v>274</c:v>
                </c:pt>
                <c:pt idx="2">
                  <c:v>139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29E-4E38-8070-921863D3CC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0"/>
        <c:overlap val="100"/>
        <c:axId val="744136576"/>
        <c:axId val="508900240"/>
      </c:barChart>
      <c:catAx>
        <c:axId val="744136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08900240"/>
        <c:crosses val="autoZero"/>
        <c:auto val="1"/>
        <c:lblAlgn val="ctr"/>
        <c:lblOffset val="50"/>
        <c:noMultiLvlLbl val="0"/>
      </c:catAx>
      <c:valAx>
        <c:axId val="508900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7441365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8.865207638097973E-2"/>
          <c:y val="0.94888096249500331"/>
          <c:w val="0.85944556884983792"/>
          <c:h val="4.655812205375111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"/>
          <c:dPt>
            <c:idx val="0"/>
            <c:bubble3D val="0"/>
            <c:spPr>
              <a:solidFill>
                <a:schemeClr val="tx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290-497C-B6CC-4429CF0292D2}"/>
              </c:ext>
            </c:extLst>
          </c:dPt>
          <c:dPt>
            <c:idx val="1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7290-497C-B6CC-4429CF0292D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0F9-48AF-AD8C-CB8AF85A540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E0F9-48AF-AD8C-CB8AF85A5401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E0F9-48AF-AD8C-CB8AF85A5401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E0F9-48AF-AD8C-CB8AF85A5401}"/>
              </c:ext>
            </c:extLst>
          </c:dPt>
          <c:dPt>
            <c:idx val="6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290-497C-B6CC-4429CF0292D2}"/>
              </c:ext>
            </c:extLst>
          </c:dPt>
          <c:cat>
            <c:strRef>
              <c:f>Лист1!$A$2:$A$8</c:f>
              <c:strCache>
                <c:ptCount val="7"/>
                <c:pt idx="0">
                  <c:v>3.2.1.</c:v>
                </c:pt>
                <c:pt idx="1">
                  <c:v>3.2.2.</c:v>
                </c:pt>
                <c:pt idx="2">
                  <c:v>3.2.3.</c:v>
                </c:pt>
                <c:pt idx="3">
                  <c:v>3.2.4.</c:v>
                </c:pt>
                <c:pt idx="4">
                  <c:v>3.7.</c:v>
                </c:pt>
                <c:pt idx="5">
                  <c:v>3.8.</c:v>
                </c:pt>
                <c:pt idx="6">
                  <c:v>прочие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32</c:v>
                </c:pt>
                <c:pt idx="1">
                  <c:v>12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290-497C-B6CC-4429CF0292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i="0"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tx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933-45D0-90B7-20B23F530042}"/>
              </c:ext>
            </c:extLst>
          </c:dPt>
          <c:dPt>
            <c:idx val="1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933-45D0-90B7-20B23F53004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933-45D0-90B7-20B23F53004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933-45D0-90B7-20B23F530042}"/>
              </c:ext>
            </c:extLst>
          </c:dPt>
          <c:dPt>
            <c:idx val="4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6933-45D0-90B7-20B23F530042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6933-45D0-90B7-20B23F530042}"/>
              </c:ext>
            </c:extLst>
          </c:dPt>
          <c:dPt>
            <c:idx val="6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6933-45D0-90B7-20B23F530042}"/>
              </c:ext>
            </c:extLst>
          </c:dPt>
          <c:cat>
            <c:strRef>
              <c:f>Лист1!$A$2:$A$8</c:f>
              <c:strCache>
                <c:ptCount val="7"/>
                <c:pt idx="0">
                  <c:v>3.2.1.</c:v>
                </c:pt>
                <c:pt idx="1">
                  <c:v>3.2.2.</c:v>
                </c:pt>
                <c:pt idx="2">
                  <c:v>3.2.3.</c:v>
                </c:pt>
                <c:pt idx="3">
                  <c:v>3.2.4.</c:v>
                </c:pt>
                <c:pt idx="4">
                  <c:v>3.7.</c:v>
                </c:pt>
                <c:pt idx="5">
                  <c:v>3.8.</c:v>
                </c:pt>
                <c:pt idx="6">
                  <c:v>прочие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51</c:v>
                </c:pt>
                <c:pt idx="1">
                  <c:v>6</c:v>
                </c:pt>
                <c:pt idx="2">
                  <c:v>0</c:v>
                </c:pt>
                <c:pt idx="3">
                  <c:v>0</c:v>
                </c:pt>
                <c:pt idx="4">
                  <c:v>1</c:v>
                </c:pt>
                <c:pt idx="5">
                  <c:v>0</c:v>
                </c:pt>
                <c:pt idx="6">
                  <c:v>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6933-45D0-90B7-20B23F5300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i="0"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полугодие 2024 года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tx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F22-475D-9CAB-F47934C02241}"/>
              </c:ext>
            </c:extLst>
          </c:dPt>
          <c:dPt>
            <c:idx val="1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F22-475D-9CAB-F47934C02241}"/>
              </c:ext>
            </c:extLst>
          </c:dPt>
          <c:dPt>
            <c:idx val="2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F22-475D-9CAB-F47934C02241}"/>
              </c:ext>
            </c:extLst>
          </c:dPt>
          <c:dPt>
            <c:idx val="3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F22-475D-9CAB-F47934C02241}"/>
              </c:ext>
            </c:extLst>
          </c:dPt>
          <c:dPt>
            <c:idx val="4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BF22-475D-9CAB-F47934C02241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BF22-475D-9CAB-F47934C02241}"/>
              </c:ext>
            </c:extLst>
          </c:dPt>
          <c:dPt>
            <c:idx val="6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BF22-475D-9CAB-F47934C02241}"/>
              </c:ext>
            </c:extLst>
          </c:dPt>
          <c:cat>
            <c:strRef>
              <c:f>Лист1!$A$2:$A$5</c:f>
              <c:strCache>
                <c:ptCount val="4"/>
                <c:pt idx="0">
                  <c:v>3.2.1.</c:v>
                </c:pt>
                <c:pt idx="1">
                  <c:v>3.2.2.</c:v>
                </c:pt>
                <c:pt idx="2">
                  <c:v>3.7.</c:v>
                </c:pt>
                <c:pt idx="3">
                  <c:v>прочие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23</c:v>
                </c:pt>
                <c:pt idx="1">
                  <c:v>3</c:v>
                </c:pt>
                <c:pt idx="2">
                  <c:v>0</c:v>
                </c:pt>
                <c:pt idx="3">
                  <c:v>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BF22-475D-9CAB-F47934C022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9999900804672495E-2"/>
          <c:y val="0.87655538273525169"/>
          <c:w val="0.89999995040233638"/>
          <c:h val="0.1091307315060231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i="0"/>
      </a:pPr>
      <a:endParaRPr lang="ru-RU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0.30941</cdr:x>
      <cdr:y>0.05798</cdr:y>
    </cdr:from>
    <cdr:to>
      <cdr:x>0.42115</cdr:x>
      <cdr:y>0.19722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E93D2186-DE08-438F-AB74-D66544B953CD}"/>
            </a:ext>
          </a:extLst>
        </cdr:cNvPr>
        <cdr:cNvSpPr txBox="1"/>
      </cdr:nvSpPr>
      <cdr:spPr>
        <a:xfrm xmlns:a="http://schemas.openxmlformats.org/drawingml/2006/main">
          <a:off x="2592288" y="341280"/>
          <a:ext cx="936166" cy="819550"/>
        </a:xfrm>
        <a:prstGeom xmlns:a="http://schemas.openxmlformats.org/drawingml/2006/main" prst="rect">
          <a:avLst/>
        </a:prstGeom>
        <a:ln xmlns:a="http://schemas.openxmlformats.org/drawingml/2006/main" w="12700">
          <a:solidFill>
            <a:schemeClr val="accent1"/>
          </a:solidFill>
        </a:ln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100" b="1" i="1" dirty="0">
              <a:latin typeface="Times New Roman" panose="02020603050405020304" pitchFamily="18" charset="0"/>
              <a:cs typeface="Times New Roman" panose="02020603050405020304" pitchFamily="18" charset="0"/>
            </a:rPr>
            <a:t>2,7% </a:t>
          </a:r>
        </a:p>
        <a:p xmlns:a="http://schemas.openxmlformats.org/drawingml/2006/main">
          <a:pPr algn="ctr"/>
          <a:r>
            <a:rPr lang="ru-RU" sz="1100" b="1" i="1" dirty="0">
              <a:latin typeface="Times New Roman" panose="02020603050405020304" pitchFamily="18" charset="0"/>
              <a:cs typeface="Times New Roman" panose="02020603050405020304" pitchFamily="18" charset="0"/>
            </a:rPr>
            <a:t>от общего </a:t>
          </a:r>
        </a:p>
        <a:p xmlns:a="http://schemas.openxmlformats.org/drawingml/2006/main">
          <a:pPr algn="ctr"/>
          <a:r>
            <a:rPr lang="ru-RU" sz="1100" b="1" i="1" dirty="0">
              <a:latin typeface="Times New Roman" panose="02020603050405020304" pitchFamily="18" charset="0"/>
              <a:cs typeface="Times New Roman" panose="02020603050405020304" pitchFamily="18" charset="0"/>
            </a:rPr>
            <a:t>количества </a:t>
          </a:r>
        </a:p>
        <a:p xmlns:a="http://schemas.openxmlformats.org/drawingml/2006/main">
          <a:pPr algn="ctr"/>
          <a:r>
            <a:rPr lang="ru-RU" sz="1100" b="1" i="1" dirty="0">
              <a:latin typeface="Times New Roman" panose="02020603050405020304" pitchFamily="18" charset="0"/>
              <a:cs typeface="Times New Roman" panose="02020603050405020304" pitchFamily="18" charset="0"/>
            </a:rPr>
            <a:t>счетов</a:t>
          </a:r>
        </a:p>
      </cdr:txBody>
    </cdr:sp>
  </cdr:relSizeAnchor>
  <cdr:relSizeAnchor xmlns:cdr="http://schemas.openxmlformats.org/drawingml/2006/chartDrawing">
    <cdr:from>
      <cdr:x>0.26644</cdr:x>
      <cdr:y>0.1276</cdr:y>
    </cdr:from>
    <cdr:to>
      <cdr:x>0.30941</cdr:x>
      <cdr:y>0.17191</cdr:y>
    </cdr:to>
    <cdr:cxnSp macro="">
      <cdr:nvCxnSpPr>
        <cdr:cNvPr id="4" name="Прямая соединительная линия 3">
          <a:extLst xmlns:a="http://schemas.openxmlformats.org/drawingml/2006/main">
            <a:ext uri="{FF2B5EF4-FFF2-40B4-BE49-F238E27FC236}">
              <a16:creationId xmlns:a16="http://schemas.microsoft.com/office/drawing/2014/main" id="{9F936AF6-8E93-4ABC-9089-DD76970571BC}"/>
            </a:ext>
          </a:extLst>
        </cdr:cNvPr>
        <cdr:cNvCxnSpPr>
          <a:stCxn xmlns:a="http://schemas.openxmlformats.org/drawingml/2006/main" id="2" idx="1"/>
        </cdr:cNvCxnSpPr>
      </cdr:nvCxnSpPr>
      <cdr:spPr>
        <a:xfrm xmlns:a="http://schemas.openxmlformats.org/drawingml/2006/main" flipH="1">
          <a:off x="2232282" y="751055"/>
          <a:ext cx="360006" cy="260804"/>
        </a:xfrm>
        <a:prstGeom xmlns:a="http://schemas.openxmlformats.org/drawingml/2006/main" prst="line">
          <a:avLst/>
        </a:prstGeom>
        <a:ln xmlns:a="http://schemas.openxmlformats.org/drawingml/2006/main" w="12700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0.18914</cdr:x>
      <cdr:y>0.63354</cdr:y>
    </cdr:from>
    <cdr:to>
      <cdr:x>0.332</cdr:x>
      <cdr:y>0.70423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DAB74E38-3B11-44F4-93EC-FB821FAAA794}"/>
            </a:ext>
          </a:extLst>
        </cdr:cNvPr>
        <cdr:cNvSpPr txBox="1"/>
      </cdr:nvSpPr>
      <cdr:spPr>
        <a:xfrm xmlns:a="http://schemas.openxmlformats.org/drawingml/2006/main">
          <a:off x="618196" y="2581261"/>
          <a:ext cx="46694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 anchor="ctr"/>
        <a:lstStyle xmlns:a="http://schemas.openxmlformats.org/drawingml/2006/main"/>
        <a:p xmlns:a="http://schemas.openxmlformats.org/drawingml/2006/main">
          <a:pPr algn="ctr"/>
          <a:r>
            <a:rPr lang="ru-RU" sz="1400" b="1" i="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66,7%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0996" cy="488712"/>
          </a:xfrm>
          <a:prstGeom prst="rect">
            <a:avLst/>
          </a:prstGeom>
        </p:spPr>
        <p:txBody>
          <a:bodyPr vert="horz" lIns="90096" tIns="45048" rIns="90096" bIns="45048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65917" y="0"/>
            <a:ext cx="2880996" cy="488712"/>
          </a:xfrm>
          <a:prstGeom prst="rect">
            <a:avLst/>
          </a:prstGeom>
        </p:spPr>
        <p:txBody>
          <a:bodyPr vert="horz" lIns="90096" tIns="45048" rIns="90096" bIns="45048" rtlCol="0"/>
          <a:lstStyle>
            <a:lvl1pPr algn="r">
              <a:defRPr sz="1200"/>
            </a:lvl1pPr>
          </a:lstStyle>
          <a:p>
            <a:fld id="{A7766425-E8F9-4EBC-8D3E-46D812D72869}" type="datetimeFigureOut">
              <a:rPr lang="ru-RU" smtClean="0"/>
              <a:pPr/>
              <a:t>25.09.2024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81063" y="733425"/>
            <a:ext cx="4886325" cy="36655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096" tIns="45048" rIns="90096" bIns="4504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4845" y="4642764"/>
            <a:ext cx="5318760" cy="4398407"/>
          </a:xfrm>
          <a:prstGeom prst="rect">
            <a:avLst/>
          </a:prstGeom>
        </p:spPr>
        <p:txBody>
          <a:bodyPr vert="horz" lIns="90096" tIns="45048" rIns="90096" bIns="45048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283829"/>
            <a:ext cx="2880996" cy="488712"/>
          </a:xfrm>
          <a:prstGeom prst="rect">
            <a:avLst/>
          </a:prstGeom>
        </p:spPr>
        <p:txBody>
          <a:bodyPr vert="horz" lIns="90096" tIns="45048" rIns="90096" bIns="45048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65917" y="9283829"/>
            <a:ext cx="2880996" cy="488712"/>
          </a:xfrm>
          <a:prstGeom prst="rect">
            <a:avLst/>
          </a:prstGeom>
        </p:spPr>
        <p:txBody>
          <a:bodyPr vert="horz" lIns="90096" tIns="45048" rIns="90096" bIns="45048" rtlCol="0" anchor="b"/>
          <a:lstStyle>
            <a:lvl1pPr algn="r">
              <a:defRPr sz="1200"/>
            </a:lvl1pPr>
          </a:lstStyle>
          <a:p>
            <a:fld id="{EE1FF4A4-54EC-490B-9DFF-7211447B43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72876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1FF4A4-54EC-490B-9DFF-7211447B4380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82668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0091A-9B04-4652-A202-26C8FD884B6A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88909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1FF4A4-54EC-490B-9DFF-7211447B4380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75462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0091A-9B04-4652-A202-26C8FD884B6A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5665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0091A-9B04-4652-A202-26C8FD884B6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91593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0091A-9B04-4652-A202-26C8FD884B6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64193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0091A-9B04-4652-A202-26C8FD884B6A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10035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0091A-9B04-4652-A202-26C8FD884B6A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6834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0091A-9B04-4652-A202-26C8FD884B6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73400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0091A-9B04-4652-A202-26C8FD884B6A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41872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0091A-9B04-4652-A202-26C8FD884B6A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62467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0091A-9B04-4652-A202-26C8FD884B6A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898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C4C4E-AE37-4F25-9CB3-6DC2EFB49936}" type="datetime1">
              <a:rPr lang="ru-RU" smtClean="0"/>
              <a:t>25.09.2024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B399-68DF-460E-808E-5817D0C12580}" type="datetime1">
              <a:rPr lang="ru-RU" smtClean="0"/>
              <a:t>25.09.2024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8DFB1-45C6-4030-96B8-E94CDC22C962}" type="datetime1">
              <a:rPr lang="ru-RU" smtClean="0"/>
              <a:t>25.09.2024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ABE5B-CA56-4919-9D86-9F5D2E05EFE9}" type="datetime1">
              <a:rPr lang="ru-RU" smtClean="0"/>
              <a:t>25.09.2024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F5AEE-DA94-432A-B1A6-82CA124A3CE0}" type="datetime1">
              <a:rPr lang="ru-RU" smtClean="0"/>
              <a:t>25.09.2024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6B65F-A1E2-4D3A-A2C9-1799791BD801}" type="datetime1">
              <a:rPr lang="ru-RU" smtClean="0"/>
              <a:t>25.09.2024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1D4DD-6DEA-4215-934F-6E86365E6894}" type="datetime1">
              <a:rPr lang="ru-RU" smtClean="0"/>
              <a:t>25.09.2024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E6FCC-5AAE-461D-8BA5-5E2078C12140}" type="datetime1">
              <a:rPr lang="ru-RU" smtClean="0"/>
              <a:t>25.09.2024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AACD5-B5C5-49E8-98D6-C50C9D71C0D0}" type="datetime1">
              <a:rPr lang="ru-RU" smtClean="0"/>
              <a:t>25.09.2024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34223-92F6-43B2-9802-F64996081037}" type="datetime1">
              <a:rPr lang="ru-RU" smtClean="0"/>
              <a:t>25.09.2024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1CB5B-9E47-49B7-A3D4-07B954BD9F40}" type="datetime1">
              <a:rPr lang="ru-RU" smtClean="0"/>
              <a:t>25.09.2024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8086B4-2768-4147-B935-2FBEC2A30A7E}" type="datetime1">
              <a:rPr lang="ru-RU" smtClean="0"/>
              <a:t>25.09.2024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492896"/>
            <a:ext cx="8712967" cy="1728191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контрольно-экспертных мероприятий по профилю «Онкология» </a:t>
            </a:r>
            <a:br>
              <a:rPr lang="ru-RU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 1 полугодие 2024 года</a:t>
            </a:r>
            <a:endParaRPr lang="ru-RU" sz="32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290642" y="2276872"/>
            <a:ext cx="8516962" cy="25400"/>
          </a:xfrm>
          <a:prstGeom prst="line">
            <a:avLst/>
          </a:prstGeom>
          <a:ln>
            <a:solidFill>
              <a:srgbClr val="0D7CC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314471" y="4424412"/>
            <a:ext cx="8493133" cy="12700"/>
          </a:xfrm>
          <a:prstGeom prst="line">
            <a:avLst/>
          </a:prstGeom>
          <a:ln>
            <a:solidFill>
              <a:srgbClr val="0D7CC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361653F6-0B9A-460C-8B77-657E830438AF}"/>
              </a:ext>
            </a:extLst>
          </p:cNvPr>
          <p:cNvSpPr txBox="1"/>
          <p:nvPr/>
        </p:nvSpPr>
        <p:spPr>
          <a:xfrm>
            <a:off x="4139952" y="5229200"/>
            <a:ext cx="491652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Трушина Светлана Викторовна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начальник</a:t>
            </a:r>
            <a:r>
              <a:rPr lang="ru-RU" i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i="1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Управления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Организации ОМС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solidFill>
                  <a:schemeClr val="tx2">
                    <a:lumMod val="50000"/>
                  </a:schemeClr>
                </a:solidFill>
              </a:rPr>
              <a:t>ТФОМС Московской области</a:t>
            </a:r>
            <a:endParaRPr lang="ru-RU" i="1" dirty="0">
              <a:solidFill>
                <a:schemeClr val="tx2">
                  <a:lumMod val="50000"/>
                </a:schemeClr>
              </a:solidFill>
              <a:latin typeface="+mn-lt"/>
              <a:cs typeface="+mn-cs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i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44D72FCA-3B9E-4ED4-9256-F385F52B1332}"/>
              </a:ext>
            </a:extLst>
          </p:cNvPr>
          <p:cNvCxnSpPr/>
          <p:nvPr/>
        </p:nvCxnSpPr>
        <p:spPr>
          <a:xfrm>
            <a:off x="116094" y="764704"/>
            <a:ext cx="8817599" cy="0"/>
          </a:xfrm>
          <a:prstGeom prst="line">
            <a:avLst/>
          </a:prstGeom>
          <a:ln>
            <a:solidFill>
              <a:srgbClr val="0D7CC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id="{786787BF-1232-4AEA-A2D8-0BD6E53252E6}"/>
              </a:ext>
            </a:extLst>
          </p:cNvPr>
          <p:cNvCxnSpPr>
            <a:cxnSpLocks/>
          </p:cNvCxnSpPr>
          <p:nvPr/>
        </p:nvCxnSpPr>
        <p:spPr>
          <a:xfrm flipV="1">
            <a:off x="116094" y="114527"/>
            <a:ext cx="8817599" cy="80657"/>
          </a:xfrm>
          <a:prstGeom prst="line">
            <a:avLst/>
          </a:prstGeom>
          <a:ln>
            <a:solidFill>
              <a:srgbClr val="0D7CC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9B8265FE-D29E-4B5B-AF42-A83082F436CC}"/>
              </a:ext>
            </a:extLst>
          </p:cNvPr>
          <p:cNvSpPr/>
          <p:nvPr/>
        </p:nvSpPr>
        <p:spPr>
          <a:xfrm>
            <a:off x="240401" y="214222"/>
            <a:ext cx="86706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Процент случаев по онкологии с нарушениями 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185E26E0-3471-41B8-B423-2F1721FE1749}"/>
              </a:ext>
            </a:extLst>
          </p:cNvPr>
          <p:cNvSpPr/>
          <p:nvPr/>
        </p:nvSpPr>
        <p:spPr>
          <a:xfrm>
            <a:off x="251520" y="1772816"/>
            <a:ext cx="2977668" cy="432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Круглосуточный стационар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7F682B08-888C-4B25-88D7-6B3E05041EC4}"/>
              </a:ext>
            </a:extLst>
          </p:cNvPr>
          <p:cNvSpPr/>
          <p:nvPr/>
        </p:nvSpPr>
        <p:spPr>
          <a:xfrm>
            <a:off x="3923928" y="1150105"/>
            <a:ext cx="2016224" cy="432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МЭЭ, %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BC6469EE-9624-406A-9B3F-A6B156B0A0BB}"/>
              </a:ext>
            </a:extLst>
          </p:cNvPr>
          <p:cNvSpPr/>
          <p:nvPr/>
        </p:nvSpPr>
        <p:spPr>
          <a:xfrm>
            <a:off x="6516216" y="1150105"/>
            <a:ext cx="2016224" cy="432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ЭКМП, %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FF785E7-6483-4EB8-9845-BCBC201893B4}"/>
              </a:ext>
            </a:extLst>
          </p:cNvPr>
          <p:cNvSpPr/>
          <p:nvPr/>
        </p:nvSpPr>
        <p:spPr>
          <a:xfrm>
            <a:off x="251520" y="3409957"/>
            <a:ext cx="2977668" cy="432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Дневной стационар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CFFDF68B-7ABD-472D-B1DA-57BB23C00B10}"/>
              </a:ext>
            </a:extLst>
          </p:cNvPr>
          <p:cNvSpPr/>
          <p:nvPr/>
        </p:nvSpPr>
        <p:spPr>
          <a:xfrm>
            <a:off x="251520" y="5805264"/>
            <a:ext cx="2977668" cy="432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Скорая помощь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5863A5A3-5426-4C3D-A74F-591024D15FCB}"/>
              </a:ext>
            </a:extLst>
          </p:cNvPr>
          <p:cNvSpPr/>
          <p:nvPr/>
        </p:nvSpPr>
        <p:spPr>
          <a:xfrm>
            <a:off x="251520" y="5049174"/>
            <a:ext cx="2977668" cy="432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Поликлиника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4E480B31-DBB6-4291-9416-C554B904AA6C}"/>
              </a:ext>
            </a:extLst>
          </p:cNvPr>
          <p:cNvSpPr/>
          <p:nvPr/>
        </p:nvSpPr>
        <p:spPr>
          <a:xfrm>
            <a:off x="1187624" y="2528906"/>
            <a:ext cx="2041564" cy="432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химиотерапия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DCB37ACB-6C8F-4C11-8A45-A1C1EC28B6AF}"/>
              </a:ext>
            </a:extLst>
          </p:cNvPr>
          <p:cNvSpPr/>
          <p:nvPr/>
        </p:nvSpPr>
        <p:spPr>
          <a:xfrm>
            <a:off x="1187624" y="4167085"/>
            <a:ext cx="2030844" cy="432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химиотерапия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8132A922-276E-4746-83A8-6166269D0B37}"/>
              </a:ext>
            </a:extLst>
          </p:cNvPr>
          <p:cNvSpPr/>
          <p:nvPr/>
        </p:nvSpPr>
        <p:spPr>
          <a:xfrm>
            <a:off x="251520" y="2536873"/>
            <a:ext cx="648072" cy="432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в т.ч.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3447D431-5BF7-482F-8090-6152978C7177}"/>
              </a:ext>
            </a:extLst>
          </p:cNvPr>
          <p:cNvSpPr/>
          <p:nvPr/>
        </p:nvSpPr>
        <p:spPr>
          <a:xfrm>
            <a:off x="251520" y="4176090"/>
            <a:ext cx="648072" cy="432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в т.ч.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ABA3B4DC-41CD-4591-955A-430867DA7C07}"/>
              </a:ext>
            </a:extLst>
          </p:cNvPr>
          <p:cNvSpPr/>
          <p:nvPr/>
        </p:nvSpPr>
        <p:spPr>
          <a:xfrm>
            <a:off x="4481990" y="1777217"/>
            <a:ext cx="900100" cy="432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>
                <a:solidFill>
                  <a:schemeClr val="tx2">
                    <a:lumMod val="75000"/>
                  </a:schemeClr>
                </a:solidFill>
              </a:rPr>
              <a:t>5,</a:t>
            </a:r>
            <a:r>
              <a:rPr lang="en-US" sz="2400" i="1" dirty="0">
                <a:solidFill>
                  <a:schemeClr val="tx2">
                    <a:lumMod val="75000"/>
                  </a:schemeClr>
                </a:solidFill>
              </a:rPr>
              <a:t>0</a:t>
            </a:r>
            <a:endParaRPr lang="ru-RU" sz="2400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943AF430-8665-46B7-94E3-D38B0FB3B66A}"/>
              </a:ext>
            </a:extLst>
          </p:cNvPr>
          <p:cNvSpPr/>
          <p:nvPr/>
        </p:nvSpPr>
        <p:spPr>
          <a:xfrm>
            <a:off x="7074278" y="1779172"/>
            <a:ext cx="900100" cy="432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>
                <a:solidFill>
                  <a:schemeClr val="tx2">
                    <a:lumMod val="75000"/>
                  </a:schemeClr>
                </a:solidFill>
              </a:rPr>
              <a:t>20,6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0AA0BDBE-58F8-44E7-804D-486479FAE04A}"/>
              </a:ext>
            </a:extLst>
          </p:cNvPr>
          <p:cNvSpPr/>
          <p:nvPr/>
        </p:nvSpPr>
        <p:spPr>
          <a:xfrm>
            <a:off x="4481990" y="2528906"/>
            <a:ext cx="900100" cy="432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>
                <a:solidFill>
                  <a:schemeClr val="tx2">
                    <a:lumMod val="75000"/>
                  </a:schemeClr>
                </a:solidFill>
              </a:rPr>
              <a:t>4,5</a:t>
            </a: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EB073596-09B1-4082-B548-B58AB28B86BE}"/>
              </a:ext>
            </a:extLst>
          </p:cNvPr>
          <p:cNvSpPr/>
          <p:nvPr/>
        </p:nvSpPr>
        <p:spPr>
          <a:xfrm>
            <a:off x="7069739" y="2528906"/>
            <a:ext cx="900100" cy="432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>
                <a:solidFill>
                  <a:schemeClr val="tx2">
                    <a:lumMod val="75000"/>
                  </a:schemeClr>
                </a:solidFill>
              </a:rPr>
              <a:t>21,3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3C9766D5-A6CD-454E-980B-7DDB06CE41FD}"/>
              </a:ext>
            </a:extLst>
          </p:cNvPr>
          <p:cNvSpPr/>
          <p:nvPr/>
        </p:nvSpPr>
        <p:spPr>
          <a:xfrm>
            <a:off x="4481990" y="3409957"/>
            <a:ext cx="900100" cy="432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>
                <a:solidFill>
                  <a:schemeClr val="tx2">
                    <a:lumMod val="75000"/>
                  </a:schemeClr>
                </a:solidFill>
              </a:rPr>
              <a:t>3,4</a:t>
            </a: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6E4C3D11-7C8B-412A-A86F-626612ADF05E}"/>
              </a:ext>
            </a:extLst>
          </p:cNvPr>
          <p:cNvSpPr/>
          <p:nvPr/>
        </p:nvSpPr>
        <p:spPr>
          <a:xfrm>
            <a:off x="7069739" y="3409957"/>
            <a:ext cx="900100" cy="432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>
                <a:solidFill>
                  <a:schemeClr val="tx2">
                    <a:lumMod val="75000"/>
                  </a:schemeClr>
                </a:solidFill>
              </a:rPr>
              <a:t>24,3</a:t>
            </a: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647D3BFD-EE01-4E01-A3D6-7B9163329E92}"/>
              </a:ext>
            </a:extLst>
          </p:cNvPr>
          <p:cNvSpPr/>
          <p:nvPr/>
        </p:nvSpPr>
        <p:spPr>
          <a:xfrm>
            <a:off x="4481990" y="4176090"/>
            <a:ext cx="900100" cy="432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>
                <a:solidFill>
                  <a:schemeClr val="tx2">
                    <a:lumMod val="75000"/>
                  </a:schemeClr>
                </a:solidFill>
              </a:rPr>
              <a:t>3,5</a:t>
            </a: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5086F7E7-22C7-44A5-BC51-51026E850774}"/>
              </a:ext>
            </a:extLst>
          </p:cNvPr>
          <p:cNvSpPr/>
          <p:nvPr/>
        </p:nvSpPr>
        <p:spPr>
          <a:xfrm>
            <a:off x="7072736" y="4167085"/>
            <a:ext cx="900100" cy="432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>
                <a:solidFill>
                  <a:schemeClr val="tx2">
                    <a:lumMod val="75000"/>
                  </a:schemeClr>
                </a:solidFill>
              </a:rPr>
              <a:t>24,5</a:t>
            </a: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44CB999B-AB20-4A0E-B312-D6C58B9C6406}"/>
              </a:ext>
            </a:extLst>
          </p:cNvPr>
          <p:cNvSpPr/>
          <p:nvPr/>
        </p:nvSpPr>
        <p:spPr>
          <a:xfrm>
            <a:off x="4481990" y="5049174"/>
            <a:ext cx="900100" cy="432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>
                <a:solidFill>
                  <a:schemeClr val="tx2">
                    <a:lumMod val="75000"/>
                  </a:schemeClr>
                </a:solidFill>
              </a:rPr>
              <a:t>2,9</a:t>
            </a: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BF955B39-E197-48C3-93D2-B3521A5A23A2}"/>
              </a:ext>
            </a:extLst>
          </p:cNvPr>
          <p:cNvSpPr/>
          <p:nvPr/>
        </p:nvSpPr>
        <p:spPr>
          <a:xfrm>
            <a:off x="7069739" y="5048136"/>
            <a:ext cx="900100" cy="432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>
                <a:solidFill>
                  <a:schemeClr val="tx2">
                    <a:lumMod val="75000"/>
                  </a:schemeClr>
                </a:solidFill>
              </a:rPr>
              <a:t>16,1</a:t>
            </a: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D6CAB02C-E5CC-45AB-816F-07B40FA82F32}"/>
              </a:ext>
            </a:extLst>
          </p:cNvPr>
          <p:cNvSpPr/>
          <p:nvPr/>
        </p:nvSpPr>
        <p:spPr>
          <a:xfrm>
            <a:off x="4496906" y="5805264"/>
            <a:ext cx="900100" cy="432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>
                <a:solidFill>
                  <a:schemeClr val="tx2">
                    <a:lumMod val="75000"/>
                  </a:schemeClr>
                </a:solidFill>
              </a:rPr>
              <a:t>9,3</a:t>
            </a: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601F5176-F9A1-4B02-BA17-2B22F369FE11}"/>
              </a:ext>
            </a:extLst>
          </p:cNvPr>
          <p:cNvSpPr/>
          <p:nvPr/>
        </p:nvSpPr>
        <p:spPr>
          <a:xfrm>
            <a:off x="7069739" y="5805264"/>
            <a:ext cx="900100" cy="432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>
                <a:solidFill>
                  <a:schemeClr val="tx2">
                    <a:lumMod val="75000"/>
                  </a:schemeClr>
                </a:solidFill>
              </a:rPr>
              <a:t>34,2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052B51F-E8F5-43F4-881D-5C97FB1EE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14728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44D72FCA-3B9E-4ED4-9256-F385F52B1332}"/>
              </a:ext>
            </a:extLst>
          </p:cNvPr>
          <p:cNvCxnSpPr/>
          <p:nvPr/>
        </p:nvCxnSpPr>
        <p:spPr>
          <a:xfrm>
            <a:off x="208713" y="560467"/>
            <a:ext cx="8817599" cy="0"/>
          </a:xfrm>
          <a:prstGeom prst="line">
            <a:avLst/>
          </a:prstGeom>
          <a:ln>
            <a:solidFill>
              <a:srgbClr val="0D7CC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id="{786787BF-1232-4AEA-A2D8-0BD6E53252E6}"/>
              </a:ext>
            </a:extLst>
          </p:cNvPr>
          <p:cNvCxnSpPr>
            <a:cxnSpLocks/>
          </p:cNvCxnSpPr>
          <p:nvPr/>
        </p:nvCxnSpPr>
        <p:spPr>
          <a:xfrm>
            <a:off x="208713" y="107983"/>
            <a:ext cx="8754534" cy="0"/>
          </a:xfrm>
          <a:prstGeom prst="line">
            <a:avLst/>
          </a:prstGeom>
          <a:ln>
            <a:solidFill>
              <a:srgbClr val="0D7CC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9B8265FE-D29E-4B5B-AF42-A83082F436CC}"/>
              </a:ext>
            </a:extLst>
          </p:cNvPr>
          <p:cNvSpPr/>
          <p:nvPr/>
        </p:nvSpPr>
        <p:spPr>
          <a:xfrm>
            <a:off x="178917" y="160357"/>
            <a:ext cx="86914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дефектов, выявленных на МЭЭ</a:t>
            </a:r>
          </a:p>
        </p:txBody>
      </p:sp>
      <p:graphicFrame>
        <p:nvGraphicFramePr>
          <p:cNvPr id="12" name="Таблица 11">
            <a:extLst>
              <a:ext uri="{FF2B5EF4-FFF2-40B4-BE49-F238E27FC236}">
                <a16:creationId xmlns:a16="http://schemas.microsoft.com/office/drawing/2014/main" id="{D50AAC25-3B20-4798-991A-430FD7E963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1690636"/>
              </p:ext>
            </p:extLst>
          </p:nvPr>
        </p:nvGraphicFramePr>
        <p:xfrm>
          <a:off x="194039" y="692696"/>
          <a:ext cx="8661224" cy="5688612"/>
        </p:xfrm>
        <a:graphic>
          <a:graphicData uri="http://schemas.openxmlformats.org/drawingml/2006/table">
            <a:tbl>
              <a:tblPr/>
              <a:tblGrid>
                <a:gridCol w="823332">
                  <a:extLst>
                    <a:ext uri="{9D8B030D-6E8A-4147-A177-3AD203B41FA5}">
                      <a16:colId xmlns:a16="http://schemas.microsoft.com/office/drawing/2014/main" val="1508840370"/>
                    </a:ext>
                  </a:extLst>
                </a:gridCol>
                <a:gridCol w="5061738">
                  <a:extLst>
                    <a:ext uri="{9D8B030D-6E8A-4147-A177-3AD203B41FA5}">
                      <a16:colId xmlns:a16="http://schemas.microsoft.com/office/drawing/2014/main" val="205875185"/>
                    </a:ext>
                  </a:extLst>
                </a:gridCol>
                <a:gridCol w="876680">
                  <a:extLst>
                    <a:ext uri="{9D8B030D-6E8A-4147-A177-3AD203B41FA5}">
                      <a16:colId xmlns:a16="http://schemas.microsoft.com/office/drawing/2014/main" val="1493305119"/>
                    </a:ext>
                  </a:extLst>
                </a:gridCol>
                <a:gridCol w="949737">
                  <a:extLst>
                    <a:ext uri="{9D8B030D-6E8A-4147-A177-3AD203B41FA5}">
                      <a16:colId xmlns:a16="http://schemas.microsoft.com/office/drawing/2014/main" val="363995653"/>
                    </a:ext>
                  </a:extLst>
                </a:gridCol>
                <a:gridCol w="949737">
                  <a:extLst>
                    <a:ext uri="{9D8B030D-6E8A-4147-A177-3AD203B41FA5}">
                      <a16:colId xmlns:a16="http://schemas.microsoft.com/office/drawing/2014/main" val="3406170103"/>
                    </a:ext>
                  </a:extLst>
                </a:gridCol>
              </a:tblGrid>
              <a:tr h="76348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Код</a:t>
                      </a:r>
                      <a:endParaRPr 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дефекта</a:t>
                      </a:r>
                    </a:p>
                  </a:txBody>
                  <a:tcPr marL="8754" marR="8754" marT="8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Наименование дефекта</a:t>
                      </a:r>
                    </a:p>
                  </a:txBody>
                  <a:tcPr marL="8754" marR="8754" marT="8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количество дефектов</a:t>
                      </a:r>
                    </a:p>
                  </a:txBody>
                  <a:tcPr marL="8754" marR="8754" marT="8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снятий, </a:t>
                      </a:r>
                      <a:r>
                        <a:rPr lang="ru-RU" sz="11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11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</a:txBody>
                  <a:tcPr marL="8754" marR="8754" marT="8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штрафа, </a:t>
                      </a:r>
                      <a:r>
                        <a:rPr lang="ru-RU" sz="11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754" marR="8754" marT="8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5973934"/>
                  </a:ext>
                </a:extLst>
              </a:tr>
              <a:tr h="547236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2.16.3.</a:t>
                      </a:r>
                    </a:p>
                  </a:txBody>
                  <a:tcPr marL="8754" marR="8754" marT="8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Некорректное (неполное) отражение в реестре счета сведений медицинской документации</a:t>
                      </a:r>
                    </a:p>
                  </a:txBody>
                  <a:tcPr marL="72000" marR="36000" marT="8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en-US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056,</a:t>
                      </a:r>
                      <a:r>
                        <a:rPr lang="en-US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204586"/>
                  </a:ext>
                </a:extLst>
              </a:tr>
              <a:tr h="547236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2.1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</a:t>
                      </a:r>
                    </a:p>
                  </a:txBody>
                  <a:tcPr marL="8754" marR="8754" marT="8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Отсутствие информированного добровольного согласия на медицинское         вмешательство</a:t>
                      </a:r>
                    </a:p>
                  </a:txBody>
                  <a:tcPr marL="72000" marR="36000" marT="8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13 304, 7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0036887"/>
                  </a:ext>
                </a:extLst>
              </a:tr>
              <a:tr h="547236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2.1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</a:t>
                      </a:r>
                    </a:p>
                  </a:txBody>
                  <a:tcPr marL="8754" marR="8754" marT="8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Наличие признаков искажения сведений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36000" marT="8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1 794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28 888, 0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5808425"/>
                  </a:ext>
                </a:extLst>
              </a:tr>
              <a:tr h="547236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2.16.1.</a:t>
                      </a:r>
                    </a:p>
                  </a:txBody>
                  <a:tcPr marL="8754" marR="8754" marT="8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Предъявленный на оплату случай оказания медицинской помощи выше тарифа, установленного тарифным соглашением</a:t>
                      </a:r>
                    </a:p>
                  </a:txBody>
                  <a:tcPr marL="72000" marR="36000" marT="8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2 278, 5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1 152</a:t>
                      </a:r>
                      <a:r>
                        <a:rPr lang="en-US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0589851"/>
                  </a:ext>
                </a:extLst>
              </a:tr>
              <a:tr h="547236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2.12.</a:t>
                      </a:r>
                    </a:p>
                  </a:txBody>
                  <a:tcPr marL="8754" marR="8754" marT="8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Непредставление медицинской документации, подтверждающей факт оказания застрахованному лицу медицинской помощи</a:t>
                      </a:r>
                    </a:p>
                  </a:txBody>
                  <a:tcPr marL="72000" marR="36000" marT="8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2 117</a:t>
                      </a:r>
                      <a:r>
                        <a:rPr lang="en-US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9816283"/>
                  </a:ext>
                </a:extLst>
              </a:tr>
              <a:tr h="547236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.1.</a:t>
                      </a:r>
                    </a:p>
                  </a:txBody>
                  <a:tcPr marL="8754" marR="8754" marT="8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Нарушение сроков ожидания медицинской помощи</a:t>
                      </a:r>
                    </a:p>
                  </a:txBody>
                  <a:tcPr marL="72000" marR="36000" marT="8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en-US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2343244"/>
                  </a:ext>
                </a:extLst>
              </a:tr>
              <a:tr h="54723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2.16.2.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Отсутствие в медицинской документации сведений, подтверждающих факт оказания медицинской помощи застрахованному лицу</a:t>
                      </a:r>
                    </a:p>
                  </a:txBody>
                  <a:tcPr marL="72000" marR="360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r>
                        <a:rPr lang="en-US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r>
                        <a:rPr lang="en-US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9198138"/>
                  </a:ext>
                </a:extLst>
              </a:tr>
              <a:tr h="547236">
                <a:tc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Прочие</a:t>
                      </a:r>
                    </a:p>
                  </a:txBody>
                  <a:tcPr marL="72000" marR="360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2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5, 0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en-US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2028178"/>
                  </a:ext>
                </a:extLst>
              </a:tr>
              <a:tr h="547236"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360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ВСЕГО</a:t>
                      </a:r>
                    </a:p>
                  </a:txBody>
                  <a:tcPr marL="72000" marR="360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7 769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55 735</a:t>
                      </a:r>
                      <a:r>
                        <a:rPr lang="en-US" sz="12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2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1 267</a:t>
                      </a:r>
                      <a:r>
                        <a:rPr lang="en-US" sz="12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2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6611042"/>
                  </a:ext>
                </a:extLst>
              </a:tr>
            </a:tbl>
          </a:graphicData>
        </a:graphic>
      </p:graphicFrame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827A246D-C3D4-4440-A1B5-D0FCEAF97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14133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44D72FCA-3B9E-4ED4-9256-F385F52B1332}"/>
              </a:ext>
            </a:extLst>
          </p:cNvPr>
          <p:cNvCxnSpPr>
            <a:cxnSpLocks/>
          </p:cNvCxnSpPr>
          <p:nvPr/>
        </p:nvCxnSpPr>
        <p:spPr>
          <a:xfrm>
            <a:off x="208713" y="511802"/>
            <a:ext cx="8726574" cy="0"/>
          </a:xfrm>
          <a:prstGeom prst="line">
            <a:avLst/>
          </a:prstGeom>
          <a:ln>
            <a:solidFill>
              <a:srgbClr val="0D7CC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id="{786787BF-1232-4AEA-A2D8-0BD6E53252E6}"/>
              </a:ext>
            </a:extLst>
          </p:cNvPr>
          <p:cNvCxnSpPr>
            <a:cxnSpLocks/>
          </p:cNvCxnSpPr>
          <p:nvPr/>
        </p:nvCxnSpPr>
        <p:spPr>
          <a:xfrm>
            <a:off x="208713" y="107983"/>
            <a:ext cx="8754534" cy="0"/>
          </a:xfrm>
          <a:prstGeom prst="line">
            <a:avLst/>
          </a:prstGeom>
          <a:ln>
            <a:solidFill>
              <a:srgbClr val="0D7CC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9B8265FE-D29E-4B5B-AF42-A83082F436CC}"/>
              </a:ext>
            </a:extLst>
          </p:cNvPr>
          <p:cNvSpPr/>
          <p:nvPr/>
        </p:nvSpPr>
        <p:spPr>
          <a:xfrm>
            <a:off x="208713" y="111692"/>
            <a:ext cx="86914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нарушений, выявленные на МЭЭ</a:t>
            </a:r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FAE3FED1-8B2A-49CF-B222-3373BF327D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3201684"/>
              </p:ext>
            </p:extLst>
          </p:nvPr>
        </p:nvGraphicFramePr>
        <p:xfrm>
          <a:off x="208713" y="695889"/>
          <a:ext cx="8691468" cy="5469408"/>
        </p:xfrm>
        <a:graphic>
          <a:graphicData uri="http://schemas.openxmlformats.org/drawingml/2006/table">
            <a:tbl>
              <a:tblPr/>
              <a:tblGrid>
                <a:gridCol w="8691468">
                  <a:extLst>
                    <a:ext uri="{9D8B030D-6E8A-4147-A177-3AD203B41FA5}">
                      <a16:colId xmlns:a16="http://schemas.microsoft.com/office/drawing/2014/main" val="455333138"/>
                    </a:ext>
                  </a:extLst>
                </a:gridCol>
              </a:tblGrid>
              <a:tr h="2176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Описание нарушения</a:t>
                      </a:r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9468698"/>
                  </a:ext>
                </a:extLst>
              </a:tr>
              <a:tr h="52863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2.16.1. </a:t>
                      </a:r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«Предъявленный на оплату случай оказания медицинской помощи выше тарифа, установленного тарифным соглашением»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949805521"/>
                  </a:ext>
                </a:extLst>
              </a:tr>
              <a:tr h="1887074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 данным в ПМД проведена ХТ препаратами 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паклитаксел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140 мг по поводу ЗНО молочной железы, подлежало подать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 оплату  по КСГ st19.144 (лекарственная терапия при ЗНО) на сумму - 10 734 руб., в реестр счетов необоснованно подана st19.037 (фебрильная 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нейтропения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 агранулоцитоз) стоимостью  91 065, услуга не соответствует диагнозу.</a:t>
                      </a:r>
                    </a:p>
                    <a:p>
                      <a:pPr algn="just" rtl="0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Финансовые санкции составили 108 723,9 руб.: разница между поданным к оплате и надлежащим тарифами - 80 331, штрафная санкция в виде частичной оплаты составляет 10% от 10 734 = 1 073,4, штраф = 30% от стоимости случая = 27 319,5.</a:t>
                      </a:r>
                    </a:p>
                  </a:txBody>
                  <a:tcPr marL="72000" marR="720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024553061"/>
                  </a:ext>
                </a:extLst>
              </a:tr>
              <a:tr h="1502337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Данных о развертывании индивидуального поста нет, КСЛП 0,2 подан в реестр необоснованно.</a:t>
                      </a:r>
                    </a:p>
                    <a:p>
                      <a:pPr algn="just" rtl="0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Проверяемый случай оказания МП подан к оплате с тарифом 170 955. Случай должен быть оплачен по тарифу 165 035. Финансовые санкции составили 73 710,0 руб.: разница между поданным к оплате и надлежащим тарифами составляет 5 920, штрафная санкция в виде частичной оплаты составляет 10% от 165 035 = 16 503,5, штраф = 30% от стоимости случая = 51 286,5.</a:t>
                      </a:r>
                    </a:p>
                  </a:txBody>
                  <a:tcPr marL="72000" marR="720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684266050"/>
                  </a:ext>
                </a:extLst>
              </a:tr>
              <a:tr h="1333687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В реестрах счетов на оплату предъявлена медицинская услуга «Широкое иссечение новообразования кожи с реконструктивно-пластическим компонентом» (КСГ ds31.004 Операции на коже, подкожной клетчатке, придатках кожи (уровень 3)), в ПМД  отсутствуют данные о применении реконструктивно-пластического компонента, что соответствует критериям менее дорогостоящего тарифа на оплату </a:t>
                      </a:r>
                    </a:p>
                  </a:txBody>
                  <a:tcPr marL="72000" marR="720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471751692"/>
                  </a:ext>
                </a:extLst>
              </a:tr>
            </a:tbl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4EBB9F0-C3C4-4374-9ABF-D68E96B52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2384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44D72FCA-3B9E-4ED4-9256-F385F52B1332}"/>
              </a:ext>
            </a:extLst>
          </p:cNvPr>
          <p:cNvCxnSpPr>
            <a:cxnSpLocks/>
          </p:cNvCxnSpPr>
          <p:nvPr/>
        </p:nvCxnSpPr>
        <p:spPr>
          <a:xfrm>
            <a:off x="226266" y="530522"/>
            <a:ext cx="8736981" cy="0"/>
          </a:xfrm>
          <a:prstGeom prst="line">
            <a:avLst/>
          </a:prstGeom>
          <a:ln>
            <a:solidFill>
              <a:srgbClr val="0D7CC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id="{786787BF-1232-4AEA-A2D8-0BD6E53252E6}"/>
              </a:ext>
            </a:extLst>
          </p:cNvPr>
          <p:cNvCxnSpPr>
            <a:cxnSpLocks/>
          </p:cNvCxnSpPr>
          <p:nvPr/>
        </p:nvCxnSpPr>
        <p:spPr>
          <a:xfrm>
            <a:off x="145648" y="107983"/>
            <a:ext cx="8817599" cy="0"/>
          </a:xfrm>
          <a:prstGeom prst="line">
            <a:avLst/>
          </a:prstGeom>
          <a:ln>
            <a:solidFill>
              <a:srgbClr val="0D7CC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9B8265FE-D29E-4B5B-AF42-A83082F436CC}"/>
              </a:ext>
            </a:extLst>
          </p:cNvPr>
          <p:cNvSpPr/>
          <p:nvPr/>
        </p:nvSpPr>
        <p:spPr>
          <a:xfrm>
            <a:off x="226266" y="110088"/>
            <a:ext cx="86914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нарушений, выявленные на МЭЭ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2B8B088A-2029-42D5-9DB2-E4475E266C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7285672"/>
              </p:ext>
            </p:extLst>
          </p:nvPr>
        </p:nvGraphicFramePr>
        <p:xfrm>
          <a:off x="226266" y="748070"/>
          <a:ext cx="8736981" cy="2507406"/>
        </p:xfrm>
        <a:graphic>
          <a:graphicData uri="http://schemas.openxmlformats.org/drawingml/2006/table">
            <a:tbl>
              <a:tblPr/>
              <a:tblGrid>
                <a:gridCol w="8736981">
                  <a:extLst>
                    <a:ext uri="{9D8B030D-6E8A-4147-A177-3AD203B41FA5}">
                      <a16:colId xmlns:a16="http://schemas.microsoft.com/office/drawing/2014/main" val="659976919"/>
                    </a:ext>
                  </a:extLst>
                </a:gridCol>
              </a:tblGrid>
              <a:tr h="10075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Описание нарушения</a:t>
                      </a:r>
                    </a:p>
                  </a:txBody>
                  <a:tcPr marL="1906" marR="1906" marT="19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5420735"/>
                  </a:ext>
                </a:extLst>
              </a:tr>
              <a:tr h="22770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2.14. «Наличие признаков искажения сведений»</a:t>
                      </a:r>
                    </a:p>
                  </a:txBody>
                  <a:tcPr marL="1906" marR="1906" marT="19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0390899"/>
                  </a:ext>
                </a:extLst>
              </a:tr>
              <a:tr h="790938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 ИДС на проведение химиотерапии, листе врачебных назначений, в выписном эпикризе исправлена доза 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оксалиплатина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(не понятно какая доза вводилась), в реестр счетов доза 130 мг/м2, искажение сведений в учетно-отчетной документации. </a:t>
                      </a:r>
                    </a:p>
                  </a:txBody>
                  <a:tcPr marL="75600" marR="1906" marT="19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3438865"/>
                  </a:ext>
                </a:extLst>
              </a:tr>
              <a:tr h="72322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Согласно дневниковым записям пациент находился на лечении в дневном стационаре 2 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пациенто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-дня, в реестрах счетов на оплату предъявлен случай лечения с 5 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пациенто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-днями.</a:t>
                      </a:r>
                    </a:p>
                  </a:txBody>
                  <a:tcPr marL="75600" marR="1906" marT="19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181682"/>
                  </a:ext>
                </a:extLst>
              </a:tr>
              <a:tr h="550264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 выписном эпикризе исправлены дата поступления и дата выписки. В дневниковых записях имеются исправления</a:t>
                      </a:r>
                    </a:p>
                  </a:txBody>
                  <a:tcPr marL="75600" marR="1906" marT="19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2299357"/>
                  </a:ext>
                </a:extLst>
              </a:tr>
            </a:tbl>
          </a:graphicData>
        </a:graphic>
      </p:graphicFrame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75B380DB-20C6-4EB5-8B66-32C08B60FE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4431449"/>
              </p:ext>
            </p:extLst>
          </p:nvPr>
        </p:nvGraphicFramePr>
        <p:xfrm>
          <a:off x="226266" y="3464692"/>
          <a:ext cx="8736981" cy="2660707"/>
        </p:xfrm>
        <a:graphic>
          <a:graphicData uri="http://schemas.openxmlformats.org/drawingml/2006/table">
            <a:tbl>
              <a:tblPr/>
              <a:tblGrid>
                <a:gridCol w="8736981">
                  <a:extLst>
                    <a:ext uri="{9D8B030D-6E8A-4147-A177-3AD203B41FA5}">
                      <a16:colId xmlns:a16="http://schemas.microsoft.com/office/drawing/2014/main" val="491334969"/>
                    </a:ext>
                  </a:extLst>
                </a:gridCol>
              </a:tblGrid>
              <a:tr h="32434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2.16.3. «Некорректное (неполное) отражение в реестре счета сведений медицинской документации»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582447"/>
                  </a:ext>
                </a:extLst>
              </a:tr>
              <a:tr h="750540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 реестр счетов поданы две услуги госпитализации в одной МО, в том же отделении онкологии, с тем же диагнозом с 16.02.24 г. по 21.02.24 г. и с 22.02.24 г. по 26.02.24 г. В истории болезни отражен один период лечения: с 16.02.2024 по 26.02.2024</a:t>
                      </a:r>
                    </a:p>
                  </a:txBody>
                  <a:tcPr marL="82800" marR="828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8429879"/>
                  </a:ext>
                </a:extLst>
              </a:tr>
              <a:tr h="895806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 первичной медицинской документации имеется запись приема (осмотр, консультация) врача онколога, в реестре счетов на оплату предъявлена более дорогостоящая услуга - диспансерное наблюдение взрослого населения, не подтвержденное  в форме №030/у ДН</a:t>
                      </a:r>
                    </a:p>
                  </a:txBody>
                  <a:tcPr marL="82800" marR="828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7355015"/>
                  </a:ext>
                </a:extLst>
              </a:tr>
              <a:tr h="690013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Одно обращение по заболеванию к врачу онкологу в амбулаторно - поликлинических условиях искусственно разделили на два обращения по заболеванию с одним кодом диагноза МКБ-10.</a:t>
                      </a:r>
                    </a:p>
                  </a:txBody>
                  <a:tcPr marL="82800" marR="828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3728483"/>
                  </a:ext>
                </a:extLst>
              </a:tr>
            </a:tbl>
          </a:graphicData>
        </a:graphic>
      </p:graphicFrame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E06E783-151D-4E08-B4A5-50185DCB2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99152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44D72FCA-3B9E-4ED4-9256-F385F52B1332}"/>
              </a:ext>
            </a:extLst>
          </p:cNvPr>
          <p:cNvCxnSpPr/>
          <p:nvPr/>
        </p:nvCxnSpPr>
        <p:spPr>
          <a:xfrm>
            <a:off x="177180" y="508093"/>
            <a:ext cx="8817599" cy="0"/>
          </a:xfrm>
          <a:prstGeom prst="line">
            <a:avLst/>
          </a:prstGeom>
          <a:ln>
            <a:solidFill>
              <a:srgbClr val="0D7CC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id="{786787BF-1232-4AEA-A2D8-0BD6E53252E6}"/>
              </a:ext>
            </a:extLst>
          </p:cNvPr>
          <p:cNvCxnSpPr>
            <a:cxnSpLocks/>
          </p:cNvCxnSpPr>
          <p:nvPr/>
        </p:nvCxnSpPr>
        <p:spPr>
          <a:xfrm>
            <a:off x="208713" y="107983"/>
            <a:ext cx="8754534" cy="0"/>
          </a:xfrm>
          <a:prstGeom prst="line">
            <a:avLst/>
          </a:prstGeom>
          <a:ln>
            <a:solidFill>
              <a:srgbClr val="0D7CC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9B8265FE-D29E-4B5B-AF42-A83082F436CC}"/>
              </a:ext>
            </a:extLst>
          </p:cNvPr>
          <p:cNvSpPr/>
          <p:nvPr/>
        </p:nvSpPr>
        <p:spPr>
          <a:xfrm>
            <a:off x="145648" y="107983"/>
            <a:ext cx="86914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дефектов, выявленных на ЭКМП</a:t>
            </a:r>
          </a:p>
        </p:txBody>
      </p:sp>
      <p:graphicFrame>
        <p:nvGraphicFramePr>
          <p:cNvPr id="12" name="Таблица 11">
            <a:extLst>
              <a:ext uri="{FF2B5EF4-FFF2-40B4-BE49-F238E27FC236}">
                <a16:creationId xmlns:a16="http://schemas.microsoft.com/office/drawing/2014/main" id="{D50AAC25-3B20-4798-991A-430FD7E963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2013477"/>
              </p:ext>
            </p:extLst>
          </p:nvPr>
        </p:nvGraphicFramePr>
        <p:xfrm>
          <a:off x="270000" y="667773"/>
          <a:ext cx="8604000" cy="6188084"/>
        </p:xfrm>
        <a:graphic>
          <a:graphicData uri="http://schemas.openxmlformats.org/drawingml/2006/table">
            <a:tbl>
              <a:tblPr/>
              <a:tblGrid>
                <a:gridCol w="756000">
                  <a:extLst>
                    <a:ext uri="{9D8B030D-6E8A-4147-A177-3AD203B41FA5}">
                      <a16:colId xmlns:a16="http://schemas.microsoft.com/office/drawing/2014/main" val="1508840370"/>
                    </a:ext>
                  </a:extLst>
                </a:gridCol>
                <a:gridCol w="5256000">
                  <a:extLst>
                    <a:ext uri="{9D8B030D-6E8A-4147-A177-3AD203B41FA5}">
                      <a16:colId xmlns:a16="http://schemas.microsoft.com/office/drawing/2014/main" val="205875185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1493305119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363995653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3406170103"/>
                    </a:ext>
                  </a:extLst>
                </a:gridCol>
              </a:tblGrid>
              <a:tr h="648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Код дефекта</a:t>
                      </a:r>
                    </a:p>
                  </a:txBody>
                  <a:tcPr marL="8754" marR="8754" marT="8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Наименование дефекта</a:t>
                      </a:r>
                    </a:p>
                  </a:txBody>
                  <a:tcPr marL="8754" marR="8754" marT="8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количество дефектов</a:t>
                      </a:r>
                    </a:p>
                  </a:txBody>
                  <a:tcPr marL="8754" marR="8754" marT="8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снятий, тыс. руб.</a:t>
                      </a:r>
                    </a:p>
                  </a:txBody>
                  <a:tcPr marL="8754" marR="8754" marT="8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штрафа, тыс. </a:t>
                      </a:r>
                      <a:r>
                        <a:rPr lang="ru-RU" sz="12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754" marR="8754" marT="8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5973934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3.2.1.</a:t>
                      </a:r>
                    </a:p>
                  </a:txBody>
                  <a:tcPr marL="9332" marR="9332" marT="93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Невыполнение лабораторных, функциональных, диагностических исследований, лечебных мероприятий не повлиявших на состояние здоровья застрахованного лица</a:t>
                      </a:r>
                    </a:p>
                  </a:txBody>
                  <a:tcPr marL="72000" marR="36000" marT="93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1 440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9 428, 4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204586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3.11.</a:t>
                      </a:r>
                    </a:p>
                  </a:txBody>
                  <a:tcPr marL="9332" marR="9332" marT="93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Отсутствие в медицинской документации результатов обследований, осмотров, консультаций специалистов, дневниковых записей, позволяющих оценить динамику состояния здоровья застрахованного лица</a:t>
                      </a:r>
                    </a:p>
                  </a:txBody>
                  <a:tcPr marL="72000" marR="36000" marT="93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40 022, 0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003688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2.16.3.</a:t>
                      </a:r>
                    </a:p>
                  </a:txBody>
                  <a:tcPr marL="9332" marR="9332" marT="93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Некорректное (неполное) отражение в реестре счета сведений медицинской документации</a:t>
                      </a:r>
                    </a:p>
                  </a:txBody>
                  <a:tcPr marL="72000" marR="36000" marT="93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1 038, 9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5808425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2.13.</a:t>
                      </a:r>
                    </a:p>
                  </a:txBody>
                  <a:tcPr marL="9332" marR="9332" marT="93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Отсутствие информированного добровольного согласия на медицинское вмешательство</a:t>
                      </a:r>
                    </a:p>
                  </a:txBody>
                  <a:tcPr marL="72000" marR="36000" marT="93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145, 9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0589851"/>
                  </a:ext>
                </a:extLst>
              </a:tr>
              <a:tr h="378894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2.14.</a:t>
                      </a:r>
                    </a:p>
                  </a:txBody>
                  <a:tcPr marL="9332" marR="9332" marT="93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Наличие признаков искажения сведений</a:t>
                      </a:r>
                    </a:p>
                  </a:txBody>
                  <a:tcPr marL="72000" marR="36000" marT="93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859, 9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981628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2.16.1.</a:t>
                      </a:r>
                    </a:p>
                  </a:txBody>
                  <a:tcPr marL="8754" marR="8754" marT="8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Отсутствие информированного добровольного согласия на медицинское         вмешательство</a:t>
                      </a:r>
                    </a:p>
                  </a:txBody>
                  <a:tcPr marL="72000" marR="36000" marT="8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998, 8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567, 9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2343244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3.2.2.</a:t>
                      </a:r>
                    </a:p>
                  </a:txBody>
                  <a:tcPr marL="8754" marR="8754" marT="8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Невыполнение лабораторных, функциональных, диагностических исследований, лечебных мероприятий приведшее к ухудшению состояния здоровья застрахованного лица</a:t>
                      </a:r>
                    </a:p>
                  </a:txBody>
                  <a:tcPr marL="72000" marR="36000" marT="8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103, 0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21, 3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9198138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3.1.5.</a:t>
                      </a:r>
                    </a:p>
                  </a:txBody>
                  <a:tcPr marL="8754" marR="8754" marT="8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Установление неверного диагноза, связанное с отсутствием обоснования клинического диагноза в первичной медицинской документации или несоответствие результатов обследования клиническому диагнозу не повлиявших на состояние здоровья застрахованного лица, приведшее к летальному исходу</a:t>
                      </a:r>
                    </a:p>
                  </a:txBody>
                  <a:tcPr marL="72000" marR="36000" marT="8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11, 8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48, 4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283445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3.8.</a:t>
                      </a:r>
                    </a:p>
                  </a:txBody>
                  <a:tcPr marL="8754" marR="8754" marT="8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Необоснованная госпитализация застрахованного лица</a:t>
                      </a:r>
                    </a:p>
                  </a:txBody>
                  <a:tcPr marL="72000" marR="36000" marT="8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68, 7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1, 1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0408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3.7.</a:t>
                      </a:r>
                    </a:p>
                  </a:txBody>
                  <a:tcPr marL="8754" marR="8754" marT="8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Непрофильная госпитализация застрахованного лица</a:t>
                      </a:r>
                    </a:p>
                  </a:txBody>
                  <a:tcPr marL="72000" marR="36000" marT="8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118, 7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2, 4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997176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Прочие</a:t>
                      </a:r>
                    </a:p>
                  </a:txBody>
                  <a:tcPr marL="72000" marR="360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402, 0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46, 9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202817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360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ВСЕГО</a:t>
                      </a:r>
                    </a:p>
                  </a:txBody>
                  <a:tcPr marL="72000" marR="360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2 786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53 273, 2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688, 0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6611042"/>
                  </a:ext>
                </a:extLst>
              </a:tr>
            </a:tbl>
          </a:graphicData>
        </a:graphic>
      </p:graphicFrame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DD92514-8006-4676-A4AC-8CF10748E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42051" y="6619586"/>
            <a:ext cx="442392" cy="24100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93793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C4B52E48-FA7E-4967-A809-9933930A14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2858" y="6523008"/>
            <a:ext cx="442392" cy="24100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15</a:t>
            </a:fld>
            <a:endParaRPr lang="ru-RU" dirty="0"/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9B2A33F3-6BEF-49EC-8A96-FB199F19A5F5}"/>
              </a:ext>
            </a:extLst>
          </p:cNvPr>
          <p:cNvCxnSpPr/>
          <p:nvPr/>
        </p:nvCxnSpPr>
        <p:spPr>
          <a:xfrm>
            <a:off x="251520" y="107983"/>
            <a:ext cx="8817599" cy="0"/>
          </a:xfrm>
          <a:prstGeom prst="line">
            <a:avLst/>
          </a:prstGeom>
          <a:ln>
            <a:solidFill>
              <a:srgbClr val="0D7CC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EAA13245-92FA-45E1-A378-34DA67194F0C}"/>
              </a:ext>
            </a:extLst>
          </p:cNvPr>
          <p:cNvCxnSpPr>
            <a:cxnSpLocks/>
          </p:cNvCxnSpPr>
          <p:nvPr/>
        </p:nvCxnSpPr>
        <p:spPr>
          <a:xfrm>
            <a:off x="326401" y="476672"/>
            <a:ext cx="8573780" cy="0"/>
          </a:xfrm>
          <a:prstGeom prst="line">
            <a:avLst/>
          </a:prstGeom>
          <a:ln>
            <a:solidFill>
              <a:srgbClr val="0D7CC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A81EE37-E9C8-408F-BFA4-634FC6729F44}"/>
              </a:ext>
            </a:extLst>
          </p:cNvPr>
          <p:cNvSpPr/>
          <p:nvPr/>
        </p:nvSpPr>
        <p:spPr>
          <a:xfrm>
            <a:off x="208713" y="96578"/>
            <a:ext cx="86914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Нарушения, выявляемые на ЭКМП, согласно  письму ФФОМС от 30.08.2018 №10868/30/и)</a:t>
            </a: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51B04FAD-E059-4FFA-8686-BC89D4C983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7371519"/>
              </p:ext>
            </p:extLst>
          </p:nvPr>
        </p:nvGraphicFramePr>
        <p:xfrm>
          <a:off x="302393" y="558974"/>
          <a:ext cx="8691468" cy="5964034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4122800">
                  <a:extLst>
                    <a:ext uri="{9D8B030D-6E8A-4147-A177-3AD203B41FA5}">
                      <a16:colId xmlns:a16="http://schemas.microsoft.com/office/drawing/2014/main" val="1399501164"/>
                    </a:ext>
                  </a:extLst>
                </a:gridCol>
                <a:gridCol w="4568668">
                  <a:extLst>
                    <a:ext uri="{9D8B030D-6E8A-4147-A177-3AD203B41FA5}">
                      <a16:colId xmlns:a16="http://schemas.microsoft.com/office/drawing/2014/main" val="3443361303"/>
                    </a:ext>
                  </a:extLst>
                </a:gridCol>
              </a:tblGrid>
              <a:tr h="602267"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Нарушения  в соответствии</a:t>
                      </a:r>
                    </a:p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 с Приложением к Порядку контроля</a:t>
                      </a:r>
                    </a:p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 (Приказ МЗРФ от 19.03.2021 № 231н )</a:t>
                      </a:r>
                      <a:endParaRPr lang="ru-RU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>
                          <a:effectLst/>
                        </a:rPr>
                        <a:t>Выявляемые дефекты оказания медицинской помощи</a:t>
                      </a:r>
                      <a:endParaRPr lang="ru-RU" sz="11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7744871"/>
                  </a:ext>
                </a:extLst>
              </a:tr>
              <a:tr h="1920240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>
                          <a:effectLst/>
                        </a:rPr>
                        <a:t>Код дефекта 3.2.1</a:t>
                      </a:r>
                      <a:r>
                        <a:rPr lang="ru-RU" sz="1200" dirty="0">
                          <a:effectLst/>
                        </a:rPr>
                        <a:t>. Невыполнение, несвоевременное или ненадлежащее выполнение необходимых пациенту диагностических и (или) лечебных мероприятий, оперативных вмешательств в соответствии с порядками оказания медицинской помощи, стандартами медицинской помощи и (или) клиническими рекомендациями (протоколами лечения) по вопросам оказания медицинской помощи, не повлиявшее на состояние здоровья застрахованного лица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- отсутствие расчета разовой дозы химиотерапевтического препарата, обоснования режима химиотерапии, способа и кратности введения лекарственного препарата, длительности курса и обоснования назначения конкретного лекарственного средства или их комбинаций, предусмотренных клиническими рекомендациями; </a:t>
                      </a:r>
                    </a:p>
                    <a:p>
                      <a:pPr marL="0" marR="0"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- отсутствие рекомендаций о конкретной дате явки для последующего курса химиотерапии, рекомендаций проведения контрольных лабораторных и инструментальных исследований и сроках их проведения 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2533648"/>
                  </a:ext>
                </a:extLst>
              </a:tr>
              <a:tr h="3441527">
                <a:tc>
                  <a:txBody>
                    <a:bodyPr/>
                    <a:lstStyle/>
                    <a:p>
                      <a:r>
                        <a:rPr lang="ru-RU" sz="1200" u="none" strike="noStrike" dirty="0">
                          <a:effectLst/>
                        </a:rPr>
                        <a:t>Код дефекта 3.2.2</a:t>
                      </a:r>
                      <a:r>
                        <a:rPr lang="ru-RU" sz="1200" dirty="0">
                          <a:effectLst/>
                        </a:rPr>
                        <a:t>. Невыполнение, несвоевременное или ненадлежащее выполнение необходимых пациенту диагностических и (или) лечебных мероприятий, оперативных вмешательств в соответствии с порядками оказания медицинской помощи, стандартами медицинской помощи и (или) клиническими рекомендациями (протоколами лечения) по вопросам оказания медицинской помощи, приведших к ухудшению состояния здоровья застрахованного лица, либо создавшее риск прогрессирования имеющегося заболевания, либо создавшее риск возникновения нового заболевания (за исключением случаев отказа застрахованного лица от лечения, оформленного в установленном порядке)</a:t>
                      </a:r>
                      <a:r>
                        <a:rPr lang="ru-RU" sz="1800" dirty="0">
                          <a:effectLst/>
                        </a:rPr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- введение химиопрепарата в дозе, не соответствующей расчету по площади поверхности тела или массе тела пациента, предусмотренному действующими клиническими рекомендациями Ассоциации онкологов России; </a:t>
                      </a:r>
                    </a:p>
                    <a:p>
                      <a:pPr marL="0" marR="0"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- необоснованные объективными причинами нарушения </a:t>
                      </a:r>
                      <a:r>
                        <a:rPr lang="ru-RU" sz="1200" kern="1200" dirty="0" err="1">
                          <a:effectLst/>
                        </a:rPr>
                        <a:t>дозо</a:t>
                      </a:r>
                      <a:r>
                        <a:rPr lang="ru-RU" sz="1200" kern="1200" dirty="0">
                          <a:effectLst/>
                        </a:rPr>
                        <a:t>-интервальных требований Клинических рекомендаций; </a:t>
                      </a:r>
                    </a:p>
                    <a:p>
                      <a:pPr marL="0" marR="0"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- отсутствие </a:t>
                      </a:r>
                      <a:r>
                        <a:rPr lang="ru-RU" sz="1200" kern="1200" dirty="0" err="1">
                          <a:effectLst/>
                        </a:rPr>
                        <a:t>полнообъемной</a:t>
                      </a:r>
                      <a:r>
                        <a:rPr lang="ru-RU" sz="1200" kern="1200" dirty="0">
                          <a:effectLst/>
                        </a:rPr>
                        <a:t> и своевременной поддерживающей терапии и терапии, направленной на профилактику осложнений химиотерапии; </a:t>
                      </a:r>
                    </a:p>
                    <a:p>
                      <a:pPr marL="0" marR="0"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- невыполнение требований своевременности начала, окончания и возобновления очередного цикла введения химиопрепаратов (гормонотерапии, </a:t>
                      </a:r>
                      <a:r>
                        <a:rPr lang="ru-RU" sz="1200" kern="1200" dirty="0" err="1">
                          <a:effectLst/>
                        </a:rPr>
                        <a:t>таргетной</a:t>
                      </a:r>
                      <a:r>
                        <a:rPr lang="ru-RU" sz="1200" kern="1200" dirty="0">
                          <a:effectLst/>
                        </a:rPr>
                        <a:t> терапии) или лучевой терапии, предусмотренных Клиническими рекомендациями Ассоциации онкологов России; </a:t>
                      </a:r>
                    </a:p>
                    <a:p>
                      <a:pPr marL="0" marR="0"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- несоблюдение сроков лечения курсами химиотерапии; </a:t>
                      </a:r>
                    </a:p>
                    <a:p>
                      <a:pPr marL="0" marR="0"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- отсутствие данных о коррекции сопутствующих заболеваний; </a:t>
                      </a:r>
                    </a:p>
                    <a:p>
                      <a:pPr marL="0" marR="0"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- невыполнение показанных контрольных лабораторных и инструментальных исследований 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487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86910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2BCBF19-E049-4D66-9461-54D634AB5912}"/>
              </a:ext>
            </a:extLst>
          </p:cNvPr>
          <p:cNvSpPr/>
          <p:nvPr/>
        </p:nvSpPr>
        <p:spPr>
          <a:xfrm>
            <a:off x="185192" y="85965"/>
            <a:ext cx="8958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Количество </a:t>
            </a:r>
            <a:r>
              <a:rPr lang="ru-RU" sz="1600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случаев оказания медицинской помощи с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летальным </a:t>
            </a:r>
            <a:r>
              <a:rPr lang="ru-RU" sz="1600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исходом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принятых на оплату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условиях круглосуточного стационара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всего и, в том числе, по профилю онкология)</a:t>
            </a: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3DCB45F7-0718-41DE-809F-9E40E44E3149}"/>
              </a:ext>
            </a:extLst>
          </p:cNvPr>
          <p:cNvCxnSpPr>
            <a:cxnSpLocks/>
          </p:cNvCxnSpPr>
          <p:nvPr/>
        </p:nvCxnSpPr>
        <p:spPr>
          <a:xfrm flipV="1">
            <a:off x="185192" y="711455"/>
            <a:ext cx="8773616" cy="2"/>
          </a:xfrm>
          <a:prstGeom prst="line">
            <a:avLst/>
          </a:prstGeom>
          <a:ln>
            <a:solidFill>
              <a:srgbClr val="0D7CC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8823E812-9DB6-4816-A4A1-56CDF1BC0581}"/>
              </a:ext>
            </a:extLst>
          </p:cNvPr>
          <p:cNvCxnSpPr>
            <a:cxnSpLocks/>
          </p:cNvCxnSpPr>
          <p:nvPr/>
        </p:nvCxnSpPr>
        <p:spPr>
          <a:xfrm>
            <a:off x="141209" y="92997"/>
            <a:ext cx="8817599" cy="0"/>
          </a:xfrm>
          <a:prstGeom prst="line">
            <a:avLst/>
          </a:prstGeom>
          <a:ln>
            <a:solidFill>
              <a:srgbClr val="0D7CC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87B31F3F-2611-4887-BD5B-96EFF6295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73616" y="6490834"/>
            <a:ext cx="370384" cy="268969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16</a:t>
            </a:fld>
            <a:endParaRPr lang="ru-RU" dirty="0"/>
          </a:p>
        </p:txBody>
      </p:sp>
      <p:graphicFrame>
        <p:nvGraphicFramePr>
          <p:cNvPr id="8" name="Диаграмма 7">
            <a:extLst>
              <a:ext uri="{FF2B5EF4-FFF2-40B4-BE49-F238E27FC236}">
                <a16:creationId xmlns:a16="http://schemas.microsoft.com/office/drawing/2014/main" id="{A6BFB666-92C4-4524-9D3A-6E8EE05B98F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39923591"/>
              </p:ext>
            </p:extLst>
          </p:nvPr>
        </p:nvGraphicFramePr>
        <p:xfrm>
          <a:off x="395536" y="711456"/>
          <a:ext cx="8378080" cy="58858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">
            <a:extLst>
              <a:ext uri="{FF2B5EF4-FFF2-40B4-BE49-F238E27FC236}">
                <a16:creationId xmlns:a16="http://schemas.microsoft.com/office/drawing/2014/main" id="{2F56B30F-7C68-40B7-A180-003BF70D335F}"/>
              </a:ext>
            </a:extLst>
          </p:cNvPr>
          <p:cNvSpPr txBox="1"/>
          <p:nvPr/>
        </p:nvSpPr>
        <p:spPr>
          <a:xfrm>
            <a:off x="5641776" y="1337020"/>
            <a:ext cx="936104" cy="792088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en-US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% </a:t>
            </a:r>
          </a:p>
          <a:p>
            <a:pPr algn="ctr"/>
            <a:r>
              <a:rPr 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общего </a:t>
            </a:r>
          </a:p>
          <a:p>
            <a:pPr algn="ctr"/>
            <a:r>
              <a:rPr 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количества </a:t>
            </a:r>
          </a:p>
          <a:p>
            <a:pPr algn="ctr"/>
            <a:r>
              <a:rPr 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счетов</a:t>
            </a:r>
          </a:p>
        </p:txBody>
      </p:sp>
      <p:sp>
        <p:nvSpPr>
          <p:cNvPr id="14" name="TextBox 1">
            <a:extLst>
              <a:ext uri="{FF2B5EF4-FFF2-40B4-BE49-F238E27FC236}">
                <a16:creationId xmlns:a16="http://schemas.microsoft.com/office/drawing/2014/main" id="{2F56B30F-7C68-40B7-A180-003BF70D335F}"/>
              </a:ext>
            </a:extLst>
          </p:cNvPr>
          <p:cNvSpPr txBox="1"/>
          <p:nvPr/>
        </p:nvSpPr>
        <p:spPr>
          <a:xfrm>
            <a:off x="8135709" y="3258354"/>
            <a:ext cx="936104" cy="792088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en-US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% </a:t>
            </a:r>
          </a:p>
          <a:p>
            <a:pPr algn="ctr"/>
            <a:r>
              <a:rPr 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общего </a:t>
            </a:r>
          </a:p>
          <a:p>
            <a:pPr algn="ctr"/>
            <a:r>
              <a:rPr 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количества </a:t>
            </a:r>
          </a:p>
          <a:p>
            <a:pPr algn="ctr"/>
            <a:r>
              <a:rPr 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счетов</a:t>
            </a:r>
          </a:p>
        </p:txBody>
      </p: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914D2600-2423-445C-91EE-78654313C5B8}"/>
              </a:ext>
            </a:extLst>
          </p:cNvPr>
          <p:cNvCxnSpPr/>
          <p:nvPr/>
        </p:nvCxnSpPr>
        <p:spPr>
          <a:xfrm flipH="1">
            <a:off x="5289723" y="1733064"/>
            <a:ext cx="360040" cy="26076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914D2600-2423-445C-91EE-78654313C5B8}"/>
              </a:ext>
            </a:extLst>
          </p:cNvPr>
          <p:cNvCxnSpPr>
            <a:cxnSpLocks/>
          </p:cNvCxnSpPr>
          <p:nvPr/>
        </p:nvCxnSpPr>
        <p:spPr>
          <a:xfrm flipH="1">
            <a:off x="7765325" y="3751707"/>
            <a:ext cx="362719" cy="26912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42048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2BCBF19-E049-4D66-9461-54D634AB5912}"/>
              </a:ext>
            </a:extLst>
          </p:cNvPr>
          <p:cNvSpPr/>
          <p:nvPr/>
        </p:nvSpPr>
        <p:spPr>
          <a:xfrm>
            <a:off x="704438" y="51101"/>
            <a:ext cx="80383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Результаты ЭКМП, проведенной по случаям </a:t>
            </a:r>
            <a:r>
              <a:rPr lang="ru-RU" sz="1600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оказания медицинской помощи 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1600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профилю «Онкология»</a:t>
            </a:r>
            <a:r>
              <a:rPr lang="en-US" sz="1600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летальным исходом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75000"/>
                </a:srgbClr>
              </a:solidFill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3DCB45F7-0718-41DE-809F-9E40E44E3149}"/>
              </a:ext>
            </a:extLst>
          </p:cNvPr>
          <p:cNvCxnSpPr/>
          <p:nvPr/>
        </p:nvCxnSpPr>
        <p:spPr>
          <a:xfrm>
            <a:off x="145648" y="620688"/>
            <a:ext cx="8817599" cy="0"/>
          </a:xfrm>
          <a:prstGeom prst="line">
            <a:avLst/>
          </a:prstGeom>
          <a:ln>
            <a:solidFill>
              <a:srgbClr val="0D7CC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8823E812-9DB6-4816-A4A1-56CDF1BC0581}"/>
              </a:ext>
            </a:extLst>
          </p:cNvPr>
          <p:cNvCxnSpPr>
            <a:cxnSpLocks/>
          </p:cNvCxnSpPr>
          <p:nvPr/>
        </p:nvCxnSpPr>
        <p:spPr>
          <a:xfrm>
            <a:off x="145648" y="69821"/>
            <a:ext cx="8793948" cy="6500"/>
          </a:xfrm>
          <a:prstGeom prst="line">
            <a:avLst/>
          </a:prstGeom>
          <a:ln>
            <a:solidFill>
              <a:srgbClr val="0D7CC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87B31F3F-2611-4887-BD5B-96EFF6295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73616" y="6490834"/>
            <a:ext cx="370384" cy="268969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17</a:t>
            </a:fld>
            <a:endParaRPr lang="ru-RU" dirty="0"/>
          </a:p>
        </p:txBody>
      </p:sp>
      <p:graphicFrame>
        <p:nvGraphicFramePr>
          <p:cNvPr id="8" name="Диаграмма 7">
            <a:extLst>
              <a:ext uri="{FF2B5EF4-FFF2-40B4-BE49-F238E27FC236}">
                <a16:creationId xmlns:a16="http://schemas.microsoft.com/office/drawing/2014/main" id="{A6BFB666-92C4-4524-9D3A-6E8EE05B98F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81801575"/>
              </p:ext>
            </p:extLst>
          </p:nvPr>
        </p:nvGraphicFramePr>
        <p:xfrm>
          <a:off x="164860" y="1080717"/>
          <a:ext cx="8367580" cy="55886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">
            <a:extLst>
              <a:ext uri="{FF2B5EF4-FFF2-40B4-BE49-F238E27FC236}">
                <a16:creationId xmlns:a16="http://schemas.microsoft.com/office/drawing/2014/main" id="{2DA6A58C-8CE5-4E63-9B86-3BC67FA6361F}"/>
              </a:ext>
            </a:extLst>
          </p:cNvPr>
          <p:cNvSpPr txBox="1"/>
          <p:nvPr/>
        </p:nvSpPr>
        <p:spPr>
          <a:xfrm>
            <a:off x="3868219" y="1658792"/>
            <a:ext cx="1422158" cy="974476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41,6% </a:t>
            </a:r>
          </a:p>
          <a:p>
            <a:pPr algn="ctr"/>
            <a:r>
              <a:rPr 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доля дефектов</a:t>
            </a:r>
          </a:p>
          <a:p>
            <a:pPr algn="ctr"/>
            <a:r>
              <a:rPr 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ЭКМП </a:t>
            </a:r>
          </a:p>
          <a:p>
            <a:pPr algn="ctr"/>
            <a:r>
              <a:rPr 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всем случаям </a:t>
            </a:r>
          </a:p>
          <a:p>
            <a:pPr algn="ctr"/>
            <a:r>
              <a:rPr 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летальным исходом</a:t>
            </a:r>
          </a:p>
        </p:txBody>
      </p:sp>
      <p:sp>
        <p:nvSpPr>
          <p:cNvPr id="16" name="TextBox 1">
            <a:extLst>
              <a:ext uri="{FF2B5EF4-FFF2-40B4-BE49-F238E27FC236}">
                <a16:creationId xmlns:a16="http://schemas.microsoft.com/office/drawing/2014/main" id="{7C445965-C21B-4E06-8BD3-28EF2E7E7969}"/>
              </a:ext>
            </a:extLst>
          </p:cNvPr>
          <p:cNvSpPr txBox="1"/>
          <p:nvPr/>
        </p:nvSpPr>
        <p:spPr>
          <a:xfrm>
            <a:off x="1286436" y="707489"/>
            <a:ext cx="1422158" cy="974476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37,7% </a:t>
            </a:r>
          </a:p>
          <a:p>
            <a:pPr algn="ctr"/>
            <a:r>
              <a:rPr 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доля дефектов</a:t>
            </a:r>
          </a:p>
          <a:p>
            <a:pPr algn="ctr"/>
            <a:r>
              <a:rPr 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ЭКМП </a:t>
            </a:r>
          </a:p>
          <a:p>
            <a:pPr algn="ctr"/>
            <a:r>
              <a:rPr 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всем случаям </a:t>
            </a:r>
          </a:p>
          <a:p>
            <a:pPr algn="ctr"/>
            <a:r>
              <a:rPr 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летальным исходом</a:t>
            </a:r>
          </a:p>
        </p:txBody>
      </p:sp>
      <p:sp>
        <p:nvSpPr>
          <p:cNvPr id="17" name="TextBox 1">
            <a:extLst>
              <a:ext uri="{FF2B5EF4-FFF2-40B4-BE49-F238E27FC236}">
                <a16:creationId xmlns:a16="http://schemas.microsoft.com/office/drawing/2014/main" id="{0DC35849-2846-44C6-9AAE-9D0E2280069B}"/>
              </a:ext>
            </a:extLst>
          </p:cNvPr>
          <p:cNvSpPr txBox="1"/>
          <p:nvPr/>
        </p:nvSpPr>
        <p:spPr>
          <a:xfrm>
            <a:off x="6528147" y="3147266"/>
            <a:ext cx="1422158" cy="974476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39,1% </a:t>
            </a:r>
          </a:p>
          <a:p>
            <a:pPr algn="ctr"/>
            <a:r>
              <a:rPr 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доля дефектов</a:t>
            </a:r>
          </a:p>
          <a:p>
            <a:pPr algn="ctr"/>
            <a:r>
              <a:rPr 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ЭКМП </a:t>
            </a:r>
          </a:p>
          <a:p>
            <a:pPr algn="ctr"/>
            <a:r>
              <a:rPr 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всем случаям </a:t>
            </a:r>
          </a:p>
          <a:p>
            <a:pPr algn="ctr"/>
            <a:r>
              <a:rPr 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летальным исходом</a:t>
            </a:r>
          </a:p>
        </p:txBody>
      </p:sp>
      <p:sp>
        <p:nvSpPr>
          <p:cNvPr id="18" name="TextBox 1">
            <a:extLst>
              <a:ext uri="{FF2B5EF4-FFF2-40B4-BE49-F238E27FC236}">
                <a16:creationId xmlns:a16="http://schemas.microsoft.com/office/drawing/2014/main" id="{1932F96C-7DE7-411A-97F4-98BC3DC8D54D}"/>
              </a:ext>
            </a:extLst>
          </p:cNvPr>
          <p:cNvSpPr txBox="1"/>
          <p:nvPr/>
        </p:nvSpPr>
        <p:spPr>
          <a:xfrm>
            <a:off x="2372845" y="4793704"/>
            <a:ext cx="1422158" cy="1124979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26,1% </a:t>
            </a:r>
          </a:p>
          <a:p>
            <a:pPr algn="ctr"/>
            <a:r>
              <a:rPr 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доля дефектов</a:t>
            </a:r>
          </a:p>
          <a:p>
            <a:pPr algn="ctr"/>
            <a:r>
              <a:rPr 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ЭКМП </a:t>
            </a:r>
          </a:p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профилю </a:t>
            </a:r>
          </a:p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«Онкология» </a:t>
            </a:r>
          </a:p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летальным исходом</a:t>
            </a:r>
          </a:p>
          <a:p>
            <a:pPr algn="ctr"/>
            <a:endParaRPr lang="ru-RU" sz="11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">
            <a:extLst>
              <a:ext uri="{FF2B5EF4-FFF2-40B4-BE49-F238E27FC236}">
                <a16:creationId xmlns:a16="http://schemas.microsoft.com/office/drawing/2014/main" id="{6DC6448F-77D8-417F-9C21-FE5B92502C79}"/>
              </a:ext>
            </a:extLst>
          </p:cNvPr>
          <p:cNvSpPr txBox="1"/>
          <p:nvPr/>
        </p:nvSpPr>
        <p:spPr>
          <a:xfrm>
            <a:off x="7708962" y="4786808"/>
            <a:ext cx="1422158" cy="1124979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35,9% </a:t>
            </a:r>
          </a:p>
          <a:p>
            <a:pPr algn="ctr"/>
            <a:r>
              <a:rPr 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доля дефектов</a:t>
            </a:r>
          </a:p>
          <a:p>
            <a:pPr algn="ctr"/>
            <a:r>
              <a:rPr 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ЭКМП </a:t>
            </a:r>
          </a:p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профилю </a:t>
            </a:r>
          </a:p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«Онкология» </a:t>
            </a:r>
          </a:p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летальным исходом</a:t>
            </a:r>
          </a:p>
          <a:p>
            <a:pPr algn="ctr"/>
            <a:endParaRPr lang="ru-RU" sz="11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">
            <a:extLst>
              <a:ext uri="{FF2B5EF4-FFF2-40B4-BE49-F238E27FC236}">
                <a16:creationId xmlns:a16="http://schemas.microsoft.com/office/drawing/2014/main" id="{7B076F33-74D6-4564-B2D1-3D6DF14738DD}"/>
              </a:ext>
            </a:extLst>
          </p:cNvPr>
          <p:cNvSpPr txBox="1"/>
          <p:nvPr/>
        </p:nvSpPr>
        <p:spPr>
          <a:xfrm>
            <a:off x="5040903" y="4793704"/>
            <a:ext cx="1422158" cy="1124979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33,0% </a:t>
            </a:r>
          </a:p>
          <a:p>
            <a:pPr algn="ctr"/>
            <a:r>
              <a:rPr 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доля дефектов</a:t>
            </a:r>
          </a:p>
          <a:p>
            <a:pPr algn="ctr"/>
            <a:r>
              <a:rPr 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ЭКМП </a:t>
            </a:r>
          </a:p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профилю </a:t>
            </a:r>
          </a:p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«Онкология» </a:t>
            </a:r>
          </a:p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летальным исходом</a:t>
            </a:r>
          </a:p>
          <a:p>
            <a:pPr algn="ctr"/>
            <a:endParaRPr lang="ru-RU" sz="11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97699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2BCBF19-E049-4D66-9461-54D634AB5912}"/>
              </a:ext>
            </a:extLst>
          </p:cNvPr>
          <p:cNvSpPr/>
          <p:nvPr/>
        </p:nvSpPr>
        <p:spPr>
          <a:xfrm>
            <a:off x="180754" y="89448"/>
            <a:ext cx="87983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Структура дефектов, выявленных по результатам ЭКМП </a:t>
            </a:r>
            <a:r>
              <a:rPr lang="ru-RU" sz="1600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проведенной по случаям оказания медицинской помощи по профилю «Онкология»</a:t>
            </a:r>
            <a:r>
              <a:rPr lang="en-US" sz="1600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летальным исходом</a:t>
            </a: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3DCB45F7-0718-41DE-809F-9E40E44E3149}"/>
              </a:ext>
            </a:extLst>
          </p:cNvPr>
          <p:cNvCxnSpPr/>
          <p:nvPr/>
        </p:nvCxnSpPr>
        <p:spPr>
          <a:xfrm>
            <a:off x="145648" y="620688"/>
            <a:ext cx="8817599" cy="0"/>
          </a:xfrm>
          <a:prstGeom prst="line">
            <a:avLst/>
          </a:prstGeom>
          <a:ln>
            <a:solidFill>
              <a:srgbClr val="0D7CC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8823E812-9DB6-4816-A4A1-56CDF1BC0581}"/>
              </a:ext>
            </a:extLst>
          </p:cNvPr>
          <p:cNvCxnSpPr>
            <a:cxnSpLocks/>
          </p:cNvCxnSpPr>
          <p:nvPr/>
        </p:nvCxnSpPr>
        <p:spPr>
          <a:xfrm>
            <a:off x="164860" y="116632"/>
            <a:ext cx="8814280" cy="0"/>
          </a:xfrm>
          <a:prstGeom prst="line">
            <a:avLst/>
          </a:prstGeom>
          <a:ln>
            <a:solidFill>
              <a:srgbClr val="0D7CC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87B31F3F-2611-4887-BD5B-96EFF6295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7851" y="2184245"/>
            <a:ext cx="432057" cy="39985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18</a:t>
            </a:fld>
            <a:endParaRPr lang="ru-RU" dirty="0"/>
          </a:p>
        </p:txBody>
      </p:sp>
      <p:graphicFrame>
        <p:nvGraphicFramePr>
          <p:cNvPr id="15" name="Диаграмма 14">
            <a:extLst>
              <a:ext uri="{FF2B5EF4-FFF2-40B4-BE49-F238E27FC236}">
                <a16:creationId xmlns:a16="http://schemas.microsoft.com/office/drawing/2014/main" id="{BCE0ACD7-CA9F-4A9C-8FDD-537D290A013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220061"/>
              </p:ext>
            </p:extLst>
          </p:nvPr>
        </p:nvGraphicFramePr>
        <p:xfrm>
          <a:off x="0" y="701406"/>
          <a:ext cx="3440039" cy="35346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6" name="Диаграмма 15">
            <a:extLst>
              <a:ext uri="{FF2B5EF4-FFF2-40B4-BE49-F238E27FC236}">
                <a16:creationId xmlns:a16="http://schemas.microsoft.com/office/drawing/2014/main" id="{C4BA9572-F786-46D4-A423-116886E4510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3717732"/>
              </p:ext>
            </p:extLst>
          </p:nvPr>
        </p:nvGraphicFramePr>
        <p:xfrm>
          <a:off x="5892501" y="709715"/>
          <a:ext cx="3268511" cy="35263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Диаграмма 17">
            <a:extLst>
              <a:ext uri="{FF2B5EF4-FFF2-40B4-BE49-F238E27FC236}">
                <a16:creationId xmlns:a16="http://schemas.microsoft.com/office/drawing/2014/main" id="{C2E5B98B-651E-4A1C-9A04-C6E9F5C00E4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66462279"/>
              </p:ext>
            </p:extLst>
          </p:nvPr>
        </p:nvGraphicFramePr>
        <p:xfrm>
          <a:off x="2945692" y="2791955"/>
          <a:ext cx="3268510" cy="40743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0" name="TextBox 1">
            <a:extLst>
              <a:ext uri="{FF2B5EF4-FFF2-40B4-BE49-F238E27FC236}">
                <a16:creationId xmlns:a16="http://schemas.microsoft.com/office/drawing/2014/main" id="{10BC5CED-33F1-4C87-AD41-7431BBBE6887}"/>
              </a:ext>
            </a:extLst>
          </p:cNvPr>
          <p:cNvSpPr txBox="1"/>
          <p:nvPr/>
        </p:nvSpPr>
        <p:spPr>
          <a:xfrm>
            <a:off x="5266133" y="4082396"/>
            <a:ext cx="576064" cy="307300"/>
          </a:xfrm>
          <a:prstGeom prst="rect">
            <a:avLst/>
          </a:prstGeom>
        </p:spPr>
        <p:txBody>
          <a:bodyPr wrap="none" rtlCol="0"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i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29,5%</a:t>
            </a:r>
          </a:p>
        </p:txBody>
      </p:sp>
      <p:sp>
        <p:nvSpPr>
          <p:cNvPr id="21" name="TextBox 1">
            <a:extLst>
              <a:ext uri="{FF2B5EF4-FFF2-40B4-BE49-F238E27FC236}">
                <a16:creationId xmlns:a16="http://schemas.microsoft.com/office/drawing/2014/main" id="{10BC5CED-33F1-4C87-AD41-7431BBBE6887}"/>
              </a:ext>
            </a:extLst>
          </p:cNvPr>
          <p:cNvSpPr txBox="1"/>
          <p:nvPr/>
        </p:nvSpPr>
        <p:spPr>
          <a:xfrm>
            <a:off x="5557588" y="5172644"/>
            <a:ext cx="432048" cy="338336"/>
          </a:xfrm>
          <a:prstGeom prst="rect">
            <a:avLst/>
          </a:prstGeom>
        </p:spPr>
        <p:txBody>
          <a:bodyPr wrap="none" rtlCol="0"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300" b="1" i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3,8%</a:t>
            </a:r>
          </a:p>
        </p:txBody>
      </p:sp>
      <p:sp>
        <p:nvSpPr>
          <p:cNvPr id="22" name="TextBox 1">
            <a:extLst>
              <a:ext uri="{FF2B5EF4-FFF2-40B4-BE49-F238E27FC236}">
                <a16:creationId xmlns:a16="http://schemas.microsoft.com/office/drawing/2014/main" id="{3A93F1FA-6F13-44C9-B6EF-5CF64A85F694}"/>
              </a:ext>
            </a:extLst>
          </p:cNvPr>
          <p:cNvSpPr txBox="1"/>
          <p:nvPr/>
        </p:nvSpPr>
        <p:spPr>
          <a:xfrm>
            <a:off x="560070" y="2791840"/>
            <a:ext cx="576064" cy="309574"/>
          </a:xfrm>
          <a:prstGeom prst="rect">
            <a:avLst/>
          </a:prstGeom>
        </p:spPr>
        <p:txBody>
          <a:bodyPr wrap="none" rtlCol="0"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i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68,5%</a:t>
            </a:r>
          </a:p>
        </p:txBody>
      </p:sp>
      <p:sp>
        <p:nvSpPr>
          <p:cNvPr id="23" name="TextBox 1">
            <a:extLst>
              <a:ext uri="{FF2B5EF4-FFF2-40B4-BE49-F238E27FC236}">
                <a16:creationId xmlns:a16="http://schemas.microsoft.com/office/drawing/2014/main" id="{3A93F1FA-6F13-44C9-B6EF-5CF64A85F694}"/>
              </a:ext>
            </a:extLst>
          </p:cNvPr>
          <p:cNvSpPr txBox="1"/>
          <p:nvPr/>
        </p:nvSpPr>
        <p:spPr>
          <a:xfrm>
            <a:off x="2136624" y="1713275"/>
            <a:ext cx="576064" cy="338336"/>
          </a:xfrm>
          <a:prstGeom prst="rect">
            <a:avLst/>
          </a:prstGeom>
        </p:spPr>
        <p:txBody>
          <a:bodyPr wrap="none" rtlCol="0"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i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22,9%</a:t>
            </a:r>
          </a:p>
        </p:txBody>
      </p:sp>
      <p:sp>
        <p:nvSpPr>
          <p:cNvPr id="24" name="TextBox 1">
            <a:extLst>
              <a:ext uri="{FF2B5EF4-FFF2-40B4-BE49-F238E27FC236}">
                <a16:creationId xmlns:a16="http://schemas.microsoft.com/office/drawing/2014/main" id="{3A93F1FA-6F13-44C9-B6EF-5CF64A85F694}"/>
              </a:ext>
            </a:extLst>
          </p:cNvPr>
          <p:cNvSpPr txBox="1"/>
          <p:nvPr/>
        </p:nvSpPr>
        <p:spPr>
          <a:xfrm>
            <a:off x="2452462" y="2562412"/>
            <a:ext cx="576064" cy="338336"/>
          </a:xfrm>
          <a:prstGeom prst="rect">
            <a:avLst/>
          </a:prstGeom>
        </p:spPr>
        <p:txBody>
          <a:bodyPr wrap="none" rtlCol="0"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i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8,6%</a:t>
            </a: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3A93F1FA-6F13-44C9-B6EF-5CF64A85F694}"/>
              </a:ext>
            </a:extLst>
          </p:cNvPr>
          <p:cNvSpPr txBox="1"/>
          <p:nvPr/>
        </p:nvSpPr>
        <p:spPr>
          <a:xfrm>
            <a:off x="6374769" y="2763078"/>
            <a:ext cx="576064" cy="338336"/>
          </a:xfrm>
          <a:prstGeom prst="rect">
            <a:avLst/>
          </a:prstGeom>
        </p:spPr>
        <p:txBody>
          <a:bodyPr wrap="none" rtlCol="0"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400" b="1" i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7,0%</a:t>
            </a:r>
          </a:p>
        </p:txBody>
      </p:sp>
      <p:sp>
        <p:nvSpPr>
          <p:cNvPr id="26" name="TextBox 1">
            <a:extLst>
              <a:ext uri="{FF2B5EF4-FFF2-40B4-BE49-F238E27FC236}">
                <a16:creationId xmlns:a16="http://schemas.microsoft.com/office/drawing/2014/main" id="{3A93F1FA-6F13-44C9-B6EF-5CF64A85F694}"/>
              </a:ext>
            </a:extLst>
          </p:cNvPr>
          <p:cNvSpPr txBox="1"/>
          <p:nvPr/>
        </p:nvSpPr>
        <p:spPr>
          <a:xfrm>
            <a:off x="8119512" y="2015077"/>
            <a:ext cx="576064" cy="338336"/>
          </a:xfrm>
          <a:prstGeom prst="rect">
            <a:avLst/>
          </a:prstGeom>
        </p:spPr>
        <p:txBody>
          <a:bodyPr wrap="none" rtlCol="0"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i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37.9%</a:t>
            </a:r>
          </a:p>
        </p:txBody>
      </p:sp>
      <p:sp>
        <p:nvSpPr>
          <p:cNvPr id="27" name="TextBox 1">
            <a:extLst>
              <a:ext uri="{FF2B5EF4-FFF2-40B4-BE49-F238E27FC236}">
                <a16:creationId xmlns:a16="http://schemas.microsoft.com/office/drawing/2014/main" id="{3A93F1FA-6F13-44C9-B6EF-5CF64A85F694}"/>
              </a:ext>
            </a:extLst>
          </p:cNvPr>
          <p:cNvSpPr txBox="1"/>
          <p:nvPr/>
        </p:nvSpPr>
        <p:spPr>
          <a:xfrm>
            <a:off x="8496246" y="3663641"/>
            <a:ext cx="576064" cy="338336"/>
          </a:xfrm>
          <a:prstGeom prst="rect">
            <a:avLst/>
          </a:prstGeom>
        </p:spPr>
        <p:txBody>
          <a:bodyPr wrap="none" rtlCol="0"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i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4,4%</a:t>
            </a: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36762DB7-2A2B-4869-8BDB-FAB9F7F1E1E2}"/>
              </a:ext>
            </a:extLst>
          </p:cNvPr>
          <p:cNvSpPr txBox="1"/>
          <p:nvPr/>
        </p:nvSpPr>
        <p:spPr>
          <a:xfrm>
            <a:off x="7902219" y="4086853"/>
            <a:ext cx="576064" cy="338336"/>
          </a:xfrm>
          <a:prstGeom prst="rect">
            <a:avLst/>
          </a:prstGeom>
        </p:spPr>
        <p:txBody>
          <a:bodyPr wrap="none" rtlCol="0"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i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0,7%</a:t>
            </a:r>
          </a:p>
        </p:txBody>
      </p: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id="{3479C770-0606-47D0-ADC0-3BF630028E36}"/>
              </a:ext>
            </a:extLst>
          </p:cNvPr>
          <p:cNvCxnSpPr>
            <a:cxnSpLocks/>
          </p:cNvCxnSpPr>
          <p:nvPr/>
        </p:nvCxnSpPr>
        <p:spPr>
          <a:xfrm>
            <a:off x="8260797" y="3706096"/>
            <a:ext cx="288032" cy="8435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>
            <a:extLst>
              <a:ext uri="{FF2B5EF4-FFF2-40B4-BE49-F238E27FC236}">
                <a16:creationId xmlns:a16="http://schemas.microsoft.com/office/drawing/2014/main" id="{E2567164-05AC-4918-9FD0-4CFEAA72447F}"/>
              </a:ext>
            </a:extLst>
          </p:cNvPr>
          <p:cNvCxnSpPr>
            <a:cxnSpLocks/>
          </p:cNvCxnSpPr>
          <p:nvPr/>
        </p:nvCxnSpPr>
        <p:spPr>
          <a:xfrm>
            <a:off x="8130872" y="3901912"/>
            <a:ext cx="0" cy="18048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29429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2BCBF19-E049-4D66-9461-54D634AB5912}"/>
              </a:ext>
            </a:extLst>
          </p:cNvPr>
          <p:cNvSpPr/>
          <p:nvPr/>
        </p:nvSpPr>
        <p:spPr>
          <a:xfrm>
            <a:off x="-7947" y="97468"/>
            <a:ext cx="9144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1400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ТОП медицинских организаций с наибольшим и наименьшим процентом дефектов, 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1400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выявленных  по результатам ЭКМП, проведенной по случаям оказания медицинской помощи 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1400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профилю «Онкология» с летальным исходом</a:t>
            </a: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3DCB45F7-0718-41DE-809F-9E40E44E3149}"/>
              </a:ext>
            </a:extLst>
          </p:cNvPr>
          <p:cNvCxnSpPr/>
          <p:nvPr/>
        </p:nvCxnSpPr>
        <p:spPr>
          <a:xfrm>
            <a:off x="139772" y="836132"/>
            <a:ext cx="8817599" cy="0"/>
          </a:xfrm>
          <a:prstGeom prst="line">
            <a:avLst/>
          </a:prstGeom>
          <a:ln>
            <a:solidFill>
              <a:srgbClr val="0D7CC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8823E812-9DB6-4816-A4A1-56CDF1BC0581}"/>
              </a:ext>
            </a:extLst>
          </p:cNvPr>
          <p:cNvCxnSpPr>
            <a:cxnSpLocks/>
          </p:cNvCxnSpPr>
          <p:nvPr/>
        </p:nvCxnSpPr>
        <p:spPr>
          <a:xfrm>
            <a:off x="164860" y="116632"/>
            <a:ext cx="8798387" cy="0"/>
          </a:xfrm>
          <a:prstGeom prst="line">
            <a:avLst/>
          </a:prstGeom>
          <a:ln>
            <a:solidFill>
              <a:srgbClr val="0D7CC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87B31F3F-2611-4887-BD5B-96EFF6295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73616" y="6490834"/>
            <a:ext cx="370384" cy="268969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19</a:t>
            </a:fld>
            <a:endParaRPr lang="ru-RU" dirty="0"/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382307CD-BAAF-4CC5-94EF-33F6E6CBB7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6422319"/>
              </p:ext>
            </p:extLst>
          </p:nvPr>
        </p:nvGraphicFramePr>
        <p:xfrm>
          <a:off x="323528" y="1111386"/>
          <a:ext cx="8450088" cy="234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28623">
                  <a:extLst>
                    <a:ext uri="{9D8B030D-6E8A-4147-A177-3AD203B41FA5}">
                      <a16:colId xmlns:a16="http://schemas.microsoft.com/office/drawing/2014/main" val="3228220703"/>
                    </a:ext>
                  </a:extLst>
                </a:gridCol>
                <a:gridCol w="1207155">
                  <a:extLst>
                    <a:ext uri="{9D8B030D-6E8A-4147-A177-3AD203B41FA5}">
                      <a16:colId xmlns:a16="http://schemas.microsoft.com/office/drawing/2014/main" val="2577464309"/>
                    </a:ext>
                  </a:extLst>
                </a:gridCol>
                <a:gridCol w="1207155">
                  <a:extLst>
                    <a:ext uri="{9D8B030D-6E8A-4147-A177-3AD203B41FA5}">
                      <a16:colId xmlns:a16="http://schemas.microsoft.com/office/drawing/2014/main" val="4076540018"/>
                    </a:ext>
                  </a:extLst>
                </a:gridCol>
                <a:gridCol w="1207155">
                  <a:extLst>
                    <a:ext uri="{9D8B030D-6E8A-4147-A177-3AD203B41FA5}">
                      <a16:colId xmlns:a16="http://schemas.microsoft.com/office/drawing/2014/main" val="573459568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МО </a:t>
                      </a:r>
                    </a:p>
                  </a:txBody>
                  <a:tcPr marL="95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Взято на ЭКМП</a:t>
                      </a:r>
                    </a:p>
                  </a:txBody>
                  <a:tcPr marL="95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дефектов</a:t>
                      </a:r>
                    </a:p>
                  </a:txBody>
                  <a:tcPr marL="95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5445485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</a:pPr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МОСКОВСКОЙ ОБЛАСТИ "ПОДОЛЬСКАЯ ОБЛАСТНАЯ КЛИНИЧЕСКАЯ БОЛЬНИЦА"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36000" marT="942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9" marR="9429" marT="942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9" marR="9429" marT="942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57,3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9" marR="9429" marT="9429" marB="0" anchor="ctr"/>
                </a:tc>
                <a:extLst>
                  <a:ext uri="{0D108BD9-81ED-4DB2-BD59-A6C34878D82A}">
                    <a16:rowId xmlns:a16="http://schemas.microsoft.com/office/drawing/2014/main" val="436859492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</a:pPr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МОСКОВСКОЙ ОБЛАСТИ "ЕГОРЬЕВСКАЯ БОЛЬНИЦА"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36000" marT="942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9" marR="9429" marT="942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9" marR="9429" marT="942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80,0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9" marR="9429" marT="9429" marB="0" anchor="ctr"/>
                </a:tc>
                <a:extLst>
                  <a:ext uri="{0D108BD9-81ED-4DB2-BD59-A6C34878D82A}">
                    <a16:rowId xmlns:a16="http://schemas.microsoft.com/office/drawing/2014/main" val="2317941854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</a:pPr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МОСКОВСКОЙ ОБЛАСТИ  "ДУБНЕНСКАЯ БОЛЬНИЦА"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36000" marT="942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9" marR="9429" marT="942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9" marR="9429" marT="942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66,7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9" marR="9429" marT="9429" marB="0" anchor="ctr"/>
                </a:tc>
                <a:extLst>
                  <a:ext uri="{0D108BD9-81ED-4DB2-BD59-A6C34878D82A}">
                    <a16:rowId xmlns:a16="http://schemas.microsoft.com/office/drawing/2014/main" val="2282356641"/>
                  </a:ext>
                </a:extLst>
              </a:tr>
            </a:tbl>
          </a:graphicData>
        </a:graphic>
      </p:graphicFrame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25FE1894-F7F9-4987-8E0E-92CCC6B55D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0880489"/>
              </p:ext>
            </p:extLst>
          </p:nvPr>
        </p:nvGraphicFramePr>
        <p:xfrm>
          <a:off x="323528" y="3634614"/>
          <a:ext cx="8450088" cy="54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28623">
                  <a:extLst>
                    <a:ext uri="{9D8B030D-6E8A-4147-A177-3AD203B41FA5}">
                      <a16:colId xmlns:a16="http://schemas.microsoft.com/office/drawing/2014/main" val="1020806917"/>
                    </a:ext>
                  </a:extLst>
                </a:gridCol>
                <a:gridCol w="1207155">
                  <a:extLst>
                    <a:ext uri="{9D8B030D-6E8A-4147-A177-3AD203B41FA5}">
                      <a16:colId xmlns:a16="http://schemas.microsoft.com/office/drawing/2014/main" val="1299970481"/>
                    </a:ext>
                  </a:extLst>
                </a:gridCol>
                <a:gridCol w="1207155">
                  <a:extLst>
                    <a:ext uri="{9D8B030D-6E8A-4147-A177-3AD203B41FA5}">
                      <a16:colId xmlns:a16="http://schemas.microsoft.com/office/drawing/2014/main" val="4216998004"/>
                    </a:ext>
                  </a:extLst>
                </a:gridCol>
                <a:gridCol w="1207155">
                  <a:extLst>
                    <a:ext uri="{9D8B030D-6E8A-4147-A177-3AD203B41FA5}">
                      <a16:colId xmlns:a16="http://schemas.microsoft.com/office/drawing/2014/main" val="3369337267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МОСКОВСКАЯ ОБЛАСТЬ</a:t>
                      </a:r>
                      <a:endParaRPr lang="ru-RU" sz="1200" dirty="0"/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</a:t>
                      </a:r>
                    </a:p>
                  </a:txBody>
                  <a:tcPr marL="95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</a:p>
                  </a:txBody>
                  <a:tcPr marL="95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35,9</a:t>
                      </a:r>
                    </a:p>
                  </a:txBody>
                  <a:tcPr marL="9525" marR="9525" marT="9525" marB="0"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7720105"/>
                  </a:ext>
                </a:extLst>
              </a:tr>
            </a:tbl>
          </a:graphicData>
        </a:graphic>
      </p:graphicFrame>
      <p:graphicFrame>
        <p:nvGraphicFramePr>
          <p:cNvPr id="11" name="Таблица 10">
            <a:extLst>
              <a:ext uri="{FF2B5EF4-FFF2-40B4-BE49-F238E27FC236}">
                <a16:creationId xmlns:a16="http://schemas.microsoft.com/office/drawing/2014/main" id="{05DF5C65-930E-4E5F-B782-3DF7584EC5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878894"/>
              </p:ext>
            </p:extLst>
          </p:nvPr>
        </p:nvGraphicFramePr>
        <p:xfrm>
          <a:off x="346956" y="4353078"/>
          <a:ext cx="8450088" cy="16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28623">
                  <a:extLst>
                    <a:ext uri="{9D8B030D-6E8A-4147-A177-3AD203B41FA5}">
                      <a16:colId xmlns:a16="http://schemas.microsoft.com/office/drawing/2014/main" val="4030483560"/>
                    </a:ext>
                  </a:extLst>
                </a:gridCol>
                <a:gridCol w="1207155">
                  <a:extLst>
                    <a:ext uri="{9D8B030D-6E8A-4147-A177-3AD203B41FA5}">
                      <a16:colId xmlns:a16="http://schemas.microsoft.com/office/drawing/2014/main" val="3524485457"/>
                    </a:ext>
                  </a:extLst>
                </a:gridCol>
                <a:gridCol w="1207155">
                  <a:extLst>
                    <a:ext uri="{9D8B030D-6E8A-4147-A177-3AD203B41FA5}">
                      <a16:colId xmlns:a16="http://schemas.microsoft.com/office/drawing/2014/main" val="2517441243"/>
                    </a:ext>
                  </a:extLst>
                </a:gridCol>
                <a:gridCol w="1207155">
                  <a:extLst>
                    <a:ext uri="{9D8B030D-6E8A-4147-A177-3AD203B41FA5}">
                      <a16:colId xmlns:a16="http://schemas.microsoft.com/office/drawing/2014/main" val="2693386211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"МОСКОВСКИЙ ОБЛАСТНОЙ ОНКОЛОГИЧЕСКИЙ ДИСПАНСЕР"</a:t>
                      </a:r>
                    </a:p>
                  </a:txBody>
                  <a:tcPr marL="72000" marR="36000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2710949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АО "ГРУППА КОМПАНИЙ "МЕДСИ"</a:t>
                      </a:r>
                    </a:p>
                  </a:txBody>
                  <a:tcPr marL="72000" marR="36000" marT="9525" marB="0" anchor="ctr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000482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"МОНИКИ ИМ. М.Ф. ВЛАДИМИРСКОГО"</a:t>
                      </a:r>
                    </a:p>
                  </a:txBody>
                  <a:tcPr marL="72000" marR="36000" marT="9525" marB="0"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4035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7088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Районы Московской области / Карты районов, городов и сёл ...">
            <a:extLst>
              <a:ext uri="{FF2B5EF4-FFF2-40B4-BE49-F238E27FC236}">
                <a16:creationId xmlns:a16="http://schemas.microsoft.com/office/drawing/2014/main" id="{EDAE96EB-6287-435C-8AE9-5F6B648A16F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8834B72-F280-41E8-80B9-928A9D292C62}"/>
              </a:ext>
            </a:extLst>
          </p:cNvPr>
          <p:cNvSpPr/>
          <p:nvPr/>
        </p:nvSpPr>
        <p:spPr>
          <a:xfrm>
            <a:off x="196619" y="1071763"/>
            <a:ext cx="5743534" cy="57606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Застраховано на территории Московской области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2DC30F1B-5BCA-4ACA-8E3F-F0C24E9600A6}"/>
              </a:ext>
            </a:extLst>
          </p:cNvPr>
          <p:cNvSpPr/>
          <p:nvPr/>
        </p:nvSpPr>
        <p:spPr>
          <a:xfrm>
            <a:off x="196618" y="1919744"/>
            <a:ext cx="8680247" cy="57606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Обращались за медицинской помощью с онкологией – 166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068 человек (2%)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C047B78C-D01B-4EDD-B558-0C4021D26301}"/>
              </a:ext>
            </a:extLst>
          </p:cNvPr>
          <p:cNvSpPr/>
          <p:nvPr/>
        </p:nvSpPr>
        <p:spPr>
          <a:xfrm>
            <a:off x="1039308" y="97283"/>
            <a:ext cx="79456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пациентов с онкологическими заболеваниями</a:t>
            </a:r>
          </a:p>
        </p:txBody>
      </p: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3018FB91-36B3-46AC-8A7C-B0FE6C22E0AE}"/>
              </a:ext>
            </a:extLst>
          </p:cNvPr>
          <p:cNvCxnSpPr/>
          <p:nvPr/>
        </p:nvCxnSpPr>
        <p:spPr>
          <a:xfrm>
            <a:off x="509015" y="528170"/>
            <a:ext cx="8493133" cy="0"/>
          </a:xfrm>
          <a:prstGeom prst="line">
            <a:avLst/>
          </a:prstGeom>
          <a:ln>
            <a:solidFill>
              <a:srgbClr val="0D7CC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9E11B2BA-6CA3-431A-8CAE-EB5F973EC9C2}"/>
              </a:ext>
            </a:extLst>
          </p:cNvPr>
          <p:cNvCxnSpPr>
            <a:cxnSpLocks/>
          </p:cNvCxnSpPr>
          <p:nvPr/>
        </p:nvCxnSpPr>
        <p:spPr>
          <a:xfrm>
            <a:off x="412461" y="115100"/>
            <a:ext cx="8572507" cy="0"/>
          </a:xfrm>
          <a:prstGeom prst="line">
            <a:avLst/>
          </a:prstGeom>
          <a:ln>
            <a:solidFill>
              <a:srgbClr val="0D7CC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" name="Стрелка: вниз 1">
            <a:extLst>
              <a:ext uri="{FF2B5EF4-FFF2-40B4-BE49-F238E27FC236}">
                <a16:creationId xmlns:a16="http://schemas.microsoft.com/office/drawing/2014/main" id="{8A04C303-11F3-426D-8009-C04F3FAA6733}"/>
              </a:ext>
            </a:extLst>
          </p:cNvPr>
          <p:cNvSpPr/>
          <p:nvPr/>
        </p:nvSpPr>
        <p:spPr>
          <a:xfrm>
            <a:off x="4431545" y="2538551"/>
            <a:ext cx="648072" cy="577338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D6FB85CF-4BEA-4CC5-96BB-04CA29F423D9}"/>
              </a:ext>
            </a:extLst>
          </p:cNvPr>
          <p:cNvSpPr/>
          <p:nvPr/>
        </p:nvSpPr>
        <p:spPr>
          <a:xfrm>
            <a:off x="222801" y="6091232"/>
            <a:ext cx="8805531" cy="47719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Посетили МО с целью Диспансерного наблюдения 125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105 человек (75,3% от 166 068)</a:t>
            </a:r>
          </a:p>
        </p:txBody>
      </p:sp>
      <p:graphicFrame>
        <p:nvGraphicFramePr>
          <p:cNvPr id="13" name="Диаграмма 12">
            <a:extLst>
              <a:ext uri="{FF2B5EF4-FFF2-40B4-BE49-F238E27FC236}">
                <a16:creationId xmlns:a16="http://schemas.microsoft.com/office/drawing/2014/main" id="{B1F92496-F017-47FD-90AB-16D536CE0DA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55234980"/>
              </p:ext>
            </p:extLst>
          </p:nvPr>
        </p:nvGraphicFramePr>
        <p:xfrm>
          <a:off x="5012138" y="3276600"/>
          <a:ext cx="3704820" cy="23106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Диаграмма 13">
            <a:extLst>
              <a:ext uri="{FF2B5EF4-FFF2-40B4-BE49-F238E27FC236}">
                <a16:creationId xmlns:a16="http://schemas.microsoft.com/office/drawing/2014/main" id="{352DF4A2-5A18-4332-9F5A-6AA3094060C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27268371"/>
              </p:ext>
            </p:extLst>
          </p:nvPr>
        </p:nvGraphicFramePr>
        <p:xfrm>
          <a:off x="196618" y="3088659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47C26781-46FA-440D-83DD-F7E1E8A19777}"/>
              </a:ext>
            </a:extLst>
          </p:cNvPr>
          <p:cNvSpPr/>
          <p:nvPr/>
        </p:nvSpPr>
        <p:spPr>
          <a:xfrm>
            <a:off x="6228184" y="1038861"/>
            <a:ext cx="2648681" cy="57606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7,8 миллионов человек</a:t>
            </a:r>
          </a:p>
        </p:txBody>
      </p:sp>
    </p:spTree>
    <p:extLst>
      <p:ext uri="{BB962C8B-B14F-4D97-AF65-F5344CB8AC3E}">
        <p14:creationId xmlns:p14="http://schemas.microsoft.com/office/powerpoint/2010/main" val="35676095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44D72FCA-3B9E-4ED4-9256-F385F52B1332}"/>
              </a:ext>
            </a:extLst>
          </p:cNvPr>
          <p:cNvCxnSpPr/>
          <p:nvPr/>
        </p:nvCxnSpPr>
        <p:spPr>
          <a:xfrm>
            <a:off x="145648" y="863950"/>
            <a:ext cx="8817599" cy="0"/>
          </a:xfrm>
          <a:prstGeom prst="line">
            <a:avLst/>
          </a:prstGeom>
          <a:ln>
            <a:solidFill>
              <a:srgbClr val="0D7CC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id="{786787BF-1232-4AEA-A2D8-0BD6E53252E6}"/>
              </a:ext>
            </a:extLst>
          </p:cNvPr>
          <p:cNvCxnSpPr>
            <a:cxnSpLocks/>
          </p:cNvCxnSpPr>
          <p:nvPr/>
        </p:nvCxnSpPr>
        <p:spPr>
          <a:xfrm>
            <a:off x="145648" y="107983"/>
            <a:ext cx="8817599" cy="0"/>
          </a:xfrm>
          <a:prstGeom prst="line">
            <a:avLst/>
          </a:prstGeom>
          <a:ln>
            <a:solidFill>
              <a:srgbClr val="0D7CC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9B8265FE-D29E-4B5B-AF42-A83082F436CC}"/>
              </a:ext>
            </a:extLst>
          </p:cNvPr>
          <p:cNvSpPr/>
          <p:nvPr/>
        </p:nvSpPr>
        <p:spPr>
          <a:xfrm>
            <a:off x="321591" y="156064"/>
            <a:ext cx="86914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ТОП медицинских организаций с наибольшим процентом выявленных дефектов по результатам МЭЭ и ЭКМП</a:t>
            </a: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1CAB81AA-080B-4751-BB8E-6F6E4B6FEA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7706205"/>
              </p:ext>
            </p:extLst>
          </p:nvPr>
        </p:nvGraphicFramePr>
        <p:xfrm>
          <a:off x="297570" y="1413817"/>
          <a:ext cx="4068000" cy="5328000"/>
        </p:xfrm>
        <a:graphic>
          <a:graphicData uri="http://schemas.openxmlformats.org/drawingml/2006/table">
            <a:tbl>
              <a:tblPr/>
              <a:tblGrid>
                <a:gridCol w="3060000">
                  <a:extLst>
                    <a:ext uri="{9D8B030D-6E8A-4147-A177-3AD203B41FA5}">
                      <a16:colId xmlns:a16="http://schemas.microsoft.com/office/drawing/2014/main" val="1857789813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903092781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 </a:t>
                      </a:r>
                    </a:p>
                    <a:p>
                      <a:pPr algn="ctr" fontAlgn="ctr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медицинской организации</a:t>
                      </a:r>
                    </a:p>
                  </a:txBody>
                  <a:tcPr marL="216000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% выявленных дефектов</a:t>
                      </a:r>
                    </a:p>
                  </a:txBody>
                  <a:tcPr marL="0" marR="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549358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«РУЗСКАЯ БОЛЬНИЦА»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9468698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«МОЖАЙСКАЯ БОЛЬНИЦА»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455306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«ПУШКИНСКАЯ КЛИНИЧЕСКАЯ БОЛЬНИЦА ИМ. ПРОФ. РОЗАНОВА В.Н.»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3626948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«ВОЛОКОЛАМСКАЯ БОЛЬНИЦА»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6807738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ГБУЗ МО «ЛОТОШИНСКАЯ БОЛЬНИЦА»</a:t>
                      </a:r>
                    </a:p>
                  </a:txBody>
                  <a:tcPr marL="108000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9,0</a:t>
                      </a:r>
                    </a:p>
                  </a:txBody>
                  <a:tcPr marL="36000" marR="360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6560154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ГБУЗ МО «НОГИНСКАЯ БОЛЬНИЦА»</a:t>
                      </a:r>
                    </a:p>
                  </a:txBody>
                  <a:tcPr marL="108000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8,7</a:t>
                      </a:r>
                    </a:p>
                  </a:txBody>
                  <a:tcPr marL="36000" marR="360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2697743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ГБУЗ МО «ЭЛЕКТРОСТАЛЬСКАЯ БОЛЬНИЦА»</a:t>
                      </a:r>
                    </a:p>
                  </a:txBody>
                  <a:tcPr marL="108000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8,3</a:t>
                      </a:r>
                    </a:p>
                  </a:txBody>
                  <a:tcPr marL="36000" marR="360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2093727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ГБУЗ МО «ОДИНЦОВСКАЯ ОБЛАСТНАЯ БОЛЬНИЦА»</a:t>
                      </a:r>
                    </a:p>
                  </a:txBody>
                  <a:tcPr marL="108000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7,5</a:t>
                      </a:r>
                    </a:p>
                  </a:txBody>
                  <a:tcPr marL="36000" marR="360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1740607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ГБУЗ МО «ПАВЛОВО-ПОСАДСКАЯ БОЛЬНИЦА»</a:t>
                      </a:r>
                    </a:p>
                  </a:txBody>
                  <a:tcPr marL="108000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7,2</a:t>
                      </a:r>
                    </a:p>
                  </a:txBody>
                  <a:tcPr marL="36000" marR="360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409046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ГБУЗ МО «ОРЕХОВО-ЗУЕВСКАЯ БОЛЬНИЦА»</a:t>
                      </a:r>
                    </a:p>
                  </a:txBody>
                  <a:tcPr marL="108000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6,6</a:t>
                      </a:r>
                    </a:p>
                  </a:txBody>
                  <a:tcPr marL="36000" marR="360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961106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ИТОГО ПО МОСКОВСКОЙ ОБЛАСТИ</a:t>
                      </a:r>
                    </a:p>
                  </a:txBody>
                  <a:tcPr marL="108000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3,3</a:t>
                      </a:r>
                    </a:p>
                  </a:txBody>
                  <a:tcPr marL="36000" marR="360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8520928"/>
                  </a:ext>
                </a:extLst>
              </a:tr>
            </a:tbl>
          </a:graphicData>
        </a:graphic>
      </p:graphicFrame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3D9866FE-2E15-4F74-92F8-BCF8EF31A2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8635061"/>
              </p:ext>
            </p:extLst>
          </p:nvPr>
        </p:nvGraphicFramePr>
        <p:xfrm>
          <a:off x="4778430" y="1412776"/>
          <a:ext cx="4068000" cy="5328000"/>
        </p:xfrm>
        <a:graphic>
          <a:graphicData uri="http://schemas.openxmlformats.org/drawingml/2006/table">
            <a:tbl>
              <a:tblPr/>
              <a:tblGrid>
                <a:gridCol w="3060000">
                  <a:extLst>
                    <a:ext uri="{9D8B030D-6E8A-4147-A177-3AD203B41FA5}">
                      <a16:colId xmlns:a16="http://schemas.microsoft.com/office/drawing/2014/main" val="1857789813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903092781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 </a:t>
                      </a:r>
                    </a:p>
                    <a:p>
                      <a:pPr algn="ctr" fontAlgn="ctr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медицинской организации</a:t>
                      </a:r>
                    </a:p>
                  </a:txBody>
                  <a:tcPr marL="216000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% выявленных дефектов</a:t>
                      </a:r>
                    </a:p>
                  </a:txBody>
                  <a:tcPr marL="0" marR="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549358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ГБУЗ МО «ПУШКИНСКАЯ КБ ИМ. ПРОФ. РОЗАНОВА В.Н.»</a:t>
                      </a:r>
                    </a:p>
                  </a:txBody>
                  <a:tcPr marL="108000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93,1</a:t>
                      </a:r>
                    </a:p>
                  </a:txBody>
                  <a:tcPr marL="36000" marR="360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9468698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«ДМИТРОВСКАЯ БОЛЬНИЦА»</a:t>
                      </a:r>
                    </a:p>
                  </a:txBody>
                  <a:tcPr marL="108000" marR="108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69,9</a:t>
                      </a:r>
                    </a:p>
                  </a:txBody>
                  <a:tcPr marL="36000" marR="360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455306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«ДУБНЕНСКАЯ БОЛЬНИЦА»</a:t>
                      </a:r>
                    </a:p>
                  </a:txBody>
                  <a:tcPr marL="108000" marR="108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69,2</a:t>
                      </a:r>
                    </a:p>
                  </a:txBody>
                  <a:tcPr marL="36000" marR="360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3626948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«ТАЛДОМСКАЯ БОЛЬНИЦА»</a:t>
                      </a:r>
                    </a:p>
                  </a:txBody>
                  <a:tcPr marL="108000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57,4</a:t>
                      </a:r>
                    </a:p>
                  </a:txBody>
                  <a:tcPr marL="36000" marR="360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6807738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ГБУЗ МО «ОРЕХОВО-ЗУЕВСКАЯ БОЛЬНИЦА»</a:t>
                      </a:r>
                    </a:p>
                  </a:txBody>
                  <a:tcPr marL="108000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48,3</a:t>
                      </a:r>
                    </a:p>
                  </a:txBody>
                  <a:tcPr marL="36000" marR="360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6560154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ГБУЗ МО «ЛЮБЕРЕЦКАЯ ОБЛАСТНАЯ БОЛЬНИЦА»</a:t>
                      </a:r>
                    </a:p>
                  </a:txBody>
                  <a:tcPr marL="108000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41,1</a:t>
                      </a:r>
                    </a:p>
                  </a:txBody>
                  <a:tcPr marL="36000" marR="360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2697743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ГБУЗ МО «РАМЕНСКАЯ БОЛЬНИЦА»</a:t>
                      </a:r>
                    </a:p>
                  </a:txBody>
                  <a:tcPr marL="108000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37,4</a:t>
                      </a:r>
                    </a:p>
                  </a:txBody>
                  <a:tcPr marL="36000" marR="360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2093727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ГБУЗ МО «ОДИНЦОВСКАЯ ОБЛАСТНАЯ БОЛЬНИЦА»</a:t>
                      </a:r>
                    </a:p>
                  </a:txBody>
                  <a:tcPr marL="108000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34,4</a:t>
                      </a:r>
                    </a:p>
                  </a:txBody>
                  <a:tcPr marL="36000" marR="360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1740607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ГБУЗ МО «КОРОЛЁВСКАЯ БОЛЬНИЦА»</a:t>
                      </a:r>
                    </a:p>
                  </a:txBody>
                  <a:tcPr marL="108000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33,2</a:t>
                      </a:r>
                    </a:p>
                  </a:txBody>
                  <a:tcPr marL="36000" marR="360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409046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ГБУЗ МО «НОГИНСКАЯ БОЛЬНИЦА»</a:t>
                      </a:r>
                    </a:p>
                  </a:txBody>
                  <a:tcPr marL="108000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32,0</a:t>
                      </a:r>
                    </a:p>
                  </a:txBody>
                  <a:tcPr marL="36000" marR="360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961106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ИТОГО ПО МОСКОВСКОЙ ОБЛАСТИ</a:t>
                      </a:r>
                    </a:p>
                  </a:txBody>
                  <a:tcPr marL="108000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21,3</a:t>
                      </a:r>
                    </a:p>
                  </a:txBody>
                  <a:tcPr marL="36000" marR="360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7362367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8F44133B-1D76-4B68-84C9-89780146B86E}"/>
              </a:ext>
            </a:extLst>
          </p:cNvPr>
          <p:cNvSpPr txBox="1"/>
          <p:nvPr/>
        </p:nvSpPr>
        <p:spPr>
          <a:xfrm>
            <a:off x="297570" y="1019867"/>
            <a:ext cx="1080120" cy="37234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9050">
            <a:solidFill>
              <a:schemeClr val="tx2">
                <a:lumMod val="75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МЭЭ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32EF4BC-51F7-42F2-9401-CB262F1A5FBF}"/>
              </a:ext>
            </a:extLst>
          </p:cNvPr>
          <p:cNvSpPr txBox="1"/>
          <p:nvPr/>
        </p:nvSpPr>
        <p:spPr>
          <a:xfrm>
            <a:off x="7766310" y="1012920"/>
            <a:ext cx="1080120" cy="37234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9050">
            <a:solidFill>
              <a:schemeClr val="tx2">
                <a:lumMod val="75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ЭКМП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9AA10F9-AADF-4ABF-8DEC-FC145A5E99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88246" y="6620275"/>
            <a:ext cx="370384" cy="24100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49470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B7CA174-FC7B-459A-AF9B-FA84C185AC9B}"/>
              </a:ext>
            </a:extLst>
          </p:cNvPr>
          <p:cNvSpPr/>
          <p:nvPr/>
        </p:nvSpPr>
        <p:spPr>
          <a:xfrm>
            <a:off x="224763" y="83048"/>
            <a:ext cx="875480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0"/>
              </a:spcBef>
              <a:defRPr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Минздрава России от 04.06.2020 №548н «Об утверждении порядка диспансерного наблюдения за взрослыми с онкологическими заболеваниями»</a:t>
            </a:r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5AAC4711-2DBC-4A33-B0E8-48D11053F4DC}"/>
              </a:ext>
            </a:extLst>
          </p:cNvPr>
          <p:cNvCxnSpPr>
            <a:cxnSpLocks/>
          </p:cNvCxnSpPr>
          <p:nvPr/>
        </p:nvCxnSpPr>
        <p:spPr>
          <a:xfrm>
            <a:off x="107504" y="1052736"/>
            <a:ext cx="8872068" cy="0"/>
          </a:xfrm>
          <a:prstGeom prst="line">
            <a:avLst/>
          </a:prstGeom>
          <a:ln>
            <a:solidFill>
              <a:srgbClr val="0D7CC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30CC08D3-CF48-4B3F-919F-003D8178EBEF}"/>
              </a:ext>
            </a:extLst>
          </p:cNvPr>
          <p:cNvCxnSpPr>
            <a:cxnSpLocks/>
          </p:cNvCxnSpPr>
          <p:nvPr/>
        </p:nvCxnSpPr>
        <p:spPr>
          <a:xfrm>
            <a:off x="71500" y="83048"/>
            <a:ext cx="8877462" cy="0"/>
          </a:xfrm>
          <a:prstGeom prst="line">
            <a:avLst/>
          </a:prstGeom>
          <a:ln>
            <a:solidFill>
              <a:srgbClr val="0D7CC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9D43C24E-50D9-419E-A077-17AE8917FC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5702746"/>
              </p:ext>
            </p:extLst>
          </p:nvPr>
        </p:nvGraphicFramePr>
        <p:xfrm>
          <a:off x="71500" y="1131144"/>
          <a:ext cx="9000999" cy="5464245"/>
        </p:xfrm>
        <a:graphic>
          <a:graphicData uri="http://schemas.openxmlformats.org/drawingml/2006/table">
            <a:tbl>
              <a:tblPr/>
              <a:tblGrid>
                <a:gridCol w="612068">
                  <a:extLst>
                    <a:ext uri="{9D8B030D-6E8A-4147-A177-3AD203B41FA5}">
                      <a16:colId xmlns:a16="http://schemas.microsoft.com/office/drawing/2014/main" val="2779666038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694748899"/>
                    </a:ext>
                  </a:extLst>
                </a:gridCol>
                <a:gridCol w="700921">
                  <a:extLst>
                    <a:ext uri="{9D8B030D-6E8A-4147-A177-3AD203B41FA5}">
                      <a16:colId xmlns:a16="http://schemas.microsoft.com/office/drawing/2014/main" val="1731343909"/>
                    </a:ext>
                  </a:extLst>
                </a:gridCol>
                <a:gridCol w="1673279">
                  <a:extLst>
                    <a:ext uri="{9D8B030D-6E8A-4147-A177-3AD203B41FA5}">
                      <a16:colId xmlns:a16="http://schemas.microsoft.com/office/drawing/2014/main" val="2992729458"/>
                    </a:ext>
                  </a:extLst>
                </a:gridCol>
                <a:gridCol w="1946280">
                  <a:extLst>
                    <a:ext uri="{9D8B030D-6E8A-4147-A177-3AD203B41FA5}">
                      <a16:colId xmlns:a16="http://schemas.microsoft.com/office/drawing/2014/main" val="2689032556"/>
                    </a:ext>
                  </a:extLst>
                </a:gridCol>
                <a:gridCol w="927788">
                  <a:extLst>
                    <a:ext uri="{9D8B030D-6E8A-4147-A177-3AD203B41FA5}">
                      <a16:colId xmlns:a16="http://schemas.microsoft.com/office/drawing/2014/main" val="4058732736"/>
                    </a:ext>
                  </a:extLst>
                </a:gridCol>
                <a:gridCol w="1844519">
                  <a:extLst>
                    <a:ext uri="{9D8B030D-6E8A-4147-A177-3AD203B41FA5}">
                      <a16:colId xmlns:a16="http://schemas.microsoft.com/office/drawing/2014/main" val="1549241042"/>
                    </a:ext>
                  </a:extLst>
                </a:gridCol>
              </a:tblGrid>
              <a:tr h="699446">
                <a:tc>
                  <a:txBody>
                    <a:bodyPr/>
                    <a:lstStyle/>
                    <a:p>
                      <a:pPr algn="ctr" fontAlgn="t"/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группа ДН (ГДН)</a:t>
                      </a:r>
                      <a:b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Характеристика ГДН 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Рубрика </a:t>
                      </a:r>
                      <a:r>
                        <a:rPr lang="ru-RU" sz="11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МКБ-10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Категории наблюдаемых пациентов 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Рекомендуемая периодичность диспансерных приемов пациента врачом 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Длительность ДН 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изменения (прекращения) диспансерного наблюдения 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5972012"/>
                  </a:ext>
                </a:extLst>
              </a:tr>
              <a:tr h="2065725"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1-ДН-онко 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Лица с базально-клеточным раком кожи, получившие радикальное лечение 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C44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Лица, у которых подтверждено злокачественное новообразование кожи, морфологически определенное как «Базально-клеточный рак» (код МКБ-О-3 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&lt;2&gt;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8090 - 8093), получившие радикальное лечение 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После проведенного лечения заболевания:</a:t>
                      </a:r>
                    </a:p>
                    <a:p>
                      <a:pPr marL="0" marR="0"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течение первого года – </a:t>
                      </a:r>
                    </a:p>
                    <a:p>
                      <a:pPr marL="0" marR="0"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раз в 3 месяца;</a:t>
                      </a:r>
                    </a:p>
                    <a:p>
                      <a:pPr marL="0" marR="0"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течение второго года – </a:t>
                      </a:r>
                    </a:p>
                    <a:p>
                      <a:pPr marL="0" marR="0"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раз в 6 месяцев </a:t>
                      </a:r>
                    </a:p>
                    <a:p>
                      <a:pPr marL="0" marR="0"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дальнейшем - 1 раз в год (если течение заболевания не требует изменения тактики ведения больного) 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лет 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Прекращение ДН осуществляется при отсутствии возобновления заболевания после проведенного радикального лечения. </a:t>
                      </a:r>
                    </a:p>
                    <a:p>
                      <a:pPr marL="0" marR="0"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случае возникновения рецидива заболевания в течение установленного ДН устанавливается пожизненное ДН. 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4147611"/>
                  </a:ext>
                </a:extLst>
              </a:tr>
              <a:tr h="1297933"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2-ДН-онко 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Лица с подтвержденным злокачественным новообразованием (далее - ЗНО) 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C00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 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C96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исключая базально-клеточный рак 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C44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(код МКБ-О-3 8090 - 8093) 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Лица с подтвержденным диагнозом ЗНО 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первого года - один раз в 3 месяца,</a:t>
                      </a:r>
                    </a:p>
                    <a:p>
                      <a:pPr marL="0" marR="0"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течение второго года – </a:t>
                      </a:r>
                    </a:p>
                    <a:p>
                      <a:pPr marL="0" marR="0"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раз в 6 месяцев;</a:t>
                      </a:r>
                    </a:p>
                    <a:p>
                      <a:pPr marL="0" marR="0"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дальнейшем - 1 раз в год (если течение заболевания не требует изменения тактики ведения больного) 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Пожизненно 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Смерть пациента, письменный отказ пациента (его законного представителя) от диспансерного наблюдения 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467678"/>
                  </a:ext>
                </a:extLst>
              </a:tr>
              <a:tr h="1008160"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3-ДН-онко 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Лица с подтвержденным злокачественным новообразованием 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US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D00</a:t>
                      </a: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 </a:t>
                      </a:r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D09</a:t>
                      </a: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Лица с подтвержденным диагнозом ЗНО 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первого и второго года - 1 раз в 6 месяцев,</a:t>
                      </a:r>
                    </a:p>
                    <a:p>
                      <a:pPr marL="0" marR="0"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дальнейшем - 1 раз в год (если течение заболевания не требует изменения тактики ведения больного) 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Пожизненно 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Смерть пациента, письменный отказ пациента (его законного представителя) от диспансерного наблюдения 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372766"/>
                  </a:ext>
                </a:extLst>
              </a:tr>
            </a:tbl>
          </a:graphicData>
        </a:graphic>
      </p:graphicFrame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08C944B8-EE73-4EDD-8FB6-B0101C6A8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99774" y="6595389"/>
            <a:ext cx="298376" cy="25258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93049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3184F6EE-003B-4275-8E4C-71F6F24FB3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3653" y="3834006"/>
            <a:ext cx="1743899" cy="125034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34851BF-58CE-4383-A21D-A5CF3CA38F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75950"/>
            <a:ext cx="1818011" cy="1182851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7060800" y="4828794"/>
            <a:ext cx="1818011" cy="1356541"/>
          </a:xfrm>
          <a:prstGeom prst="rect">
            <a:avLst/>
          </a:prstGeom>
          <a:noFill/>
          <a:ln>
            <a:noFill/>
          </a:ln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68579" tIns="34289" rIns="68579" bIns="34289" rtlCol="0" anchor="ctr"/>
          <a:lstStyle/>
          <a:p>
            <a:pPr algn="ctr" defTabSz="685766"/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страховые медицинские организации 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21424" y="4757662"/>
            <a:ext cx="1818011" cy="1356541"/>
          </a:xfrm>
          <a:prstGeom prst="rect">
            <a:avLst/>
          </a:prstGeom>
          <a:noFill/>
          <a:ln>
            <a:noFill/>
          </a:ln>
          <a:effectLst>
            <a:outerShdw blurRad="25400" dist="12700" dir="5400000" rotWithShape="0">
              <a:schemeClr val="bg1">
                <a:alpha val="40000"/>
              </a:scheme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68579" tIns="34289" rIns="68579" bIns="34289" rtlCol="0" anchor="ctr"/>
          <a:lstStyle/>
          <a:p>
            <a:pPr algn="ctr" defTabSz="685766">
              <a:buClr>
                <a:srgbClr val="FF0000"/>
              </a:buClr>
            </a:pPr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медицинские организации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321424" y="1077280"/>
            <a:ext cx="3026440" cy="25859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marL="128582" indent="-128582" defTabSz="685766">
              <a:buClr>
                <a:srgbClr val="19434F"/>
              </a:buClr>
              <a:buFont typeface="Wingdings" panose="05000000000000000000" pitchFamily="2" charset="2"/>
              <a:buChar char="§"/>
            </a:pP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списки граждан, подлежащих профосмотрам и ДВН</a:t>
            </a:r>
          </a:p>
          <a:p>
            <a:pPr marL="128582" indent="-128582" defTabSz="685766">
              <a:buClr>
                <a:srgbClr val="19434F"/>
              </a:buClr>
              <a:buFont typeface="Wingdings" panose="05000000000000000000" pitchFamily="2" charset="2"/>
              <a:buChar char="§"/>
            </a:pP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планы-графики проведения диспансеризации</a:t>
            </a:r>
          </a:p>
          <a:p>
            <a:pPr marL="128582" indent="-128582" defTabSz="685766">
              <a:buClr>
                <a:srgbClr val="19434F"/>
              </a:buClr>
              <a:buFont typeface="Wingdings" panose="05000000000000000000" pitchFamily="2" charset="2"/>
              <a:buChar char="§"/>
            </a:pP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графики работы кабинетов </a:t>
            </a:r>
            <a:r>
              <a:rPr lang="ru-RU" sz="1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медпрофилактики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8582" indent="-128582" defTabSz="685766">
              <a:buClr>
                <a:srgbClr val="19434F"/>
              </a:buClr>
              <a:buFont typeface="Wingdings" panose="05000000000000000000" pitchFamily="2" charset="2"/>
              <a:buChar char="§"/>
            </a:pP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Списки пациентов взятых на диспансерное наблюдение</a:t>
            </a:r>
          </a:p>
        </p:txBody>
      </p: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44D72FCA-3B9E-4ED4-9256-F385F52B1332}"/>
              </a:ext>
            </a:extLst>
          </p:cNvPr>
          <p:cNvCxnSpPr/>
          <p:nvPr/>
        </p:nvCxnSpPr>
        <p:spPr>
          <a:xfrm>
            <a:off x="180753" y="946084"/>
            <a:ext cx="8817599" cy="0"/>
          </a:xfrm>
          <a:prstGeom prst="line">
            <a:avLst/>
          </a:prstGeom>
          <a:ln>
            <a:solidFill>
              <a:srgbClr val="0D7CC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id="{786787BF-1232-4AEA-A2D8-0BD6E53252E6}"/>
              </a:ext>
            </a:extLst>
          </p:cNvPr>
          <p:cNvCxnSpPr>
            <a:cxnSpLocks/>
          </p:cNvCxnSpPr>
          <p:nvPr/>
        </p:nvCxnSpPr>
        <p:spPr>
          <a:xfrm>
            <a:off x="251520" y="107983"/>
            <a:ext cx="8711727" cy="0"/>
          </a:xfrm>
          <a:prstGeom prst="line">
            <a:avLst/>
          </a:prstGeom>
          <a:ln>
            <a:solidFill>
              <a:srgbClr val="0D7CC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9B8265FE-D29E-4B5B-AF42-A83082F436CC}"/>
              </a:ext>
            </a:extLst>
          </p:cNvPr>
          <p:cNvSpPr/>
          <p:nvPr/>
        </p:nvSpPr>
        <p:spPr>
          <a:xfrm>
            <a:off x="928929" y="114454"/>
            <a:ext cx="77982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Информационный ресурс территориального фонда ОМС – инструмент для информационного сопровождения</a:t>
            </a: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F09B1095-5287-42E4-9E84-CAD3C64F8F93}"/>
              </a:ext>
            </a:extLst>
          </p:cNvPr>
          <p:cNvSpPr/>
          <p:nvPr/>
        </p:nvSpPr>
        <p:spPr>
          <a:xfrm>
            <a:off x="3037340" y="4567375"/>
            <a:ext cx="3126421" cy="709823"/>
          </a:xfrm>
          <a:prstGeom prst="rect">
            <a:avLst/>
          </a:prstGeom>
          <a:noFill/>
          <a:ln>
            <a:noFill/>
          </a:ln>
          <a:effectLst>
            <a:outerShdw blurRad="25400" dist="12700" dir="5400000" rotWithShape="0">
              <a:schemeClr val="bg1">
                <a:alpha val="40000"/>
              </a:scheme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68579" tIns="34289" rIns="68579" bIns="34289" rtlCol="0" anchor="t"/>
          <a:lstStyle/>
          <a:p>
            <a:pPr algn="ctr" defTabSz="685766">
              <a:buClr>
                <a:srgbClr val="FF0000"/>
              </a:buClr>
            </a:pP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информационный ресурс </a:t>
            </a:r>
          </a:p>
          <a:p>
            <a:pPr algn="ctr" defTabSz="685766">
              <a:buClr>
                <a:srgbClr val="FF0000"/>
              </a:buClr>
            </a:pP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ТФОМС МО</a:t>
            </a:r>
          </a:p>
        </p:txBody>
      </p:sp>
      <p:sp>
        <p:nvSpPr>
          <p:cNvPr id="4" name="Стрелка: вниз 3">
            <a:extLst>
              <a:ext uri="{FF2B5EF4-FFF2-40B4-BE49-F238E27FC236}">
                <a16:creationId xmlns:a16="http://schemas.microsoft.com/office/drawing/2014/main" id="{65438796-CC27-4269-93C8-C7D6AE7A2561}"/>
              </a:ext>
            </a:extLst>
          </p:cNvPr>
          <p:cNvSpPr/>
          <p:nvPr/>
        </p:nvSpPr>
        <p:spPr>
          <a:xfrm rot="16200000">
            <a:off x="2294216" y="4388433"/>
            <a:ext cx="395690" cy="1067706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3BD84FDF-C29F-4550-A7AF-19E962035B58}"/>
              </a:ext>
            </a:extLst>
          </p:cNvPr>
          <p:cNvSpPr/>
          <p:nvPr/>
        </p:nvSpPr>
        <p:spPr>
          <a:xfrm>
            <a:off x="6053184" y="964283"/>
            <a:ext cx="2880320" cy="2756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66">
              <a:buClr>
                <a:srgbClr val="19434F"/>
              </a:buClr>
            </a:pP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информирование застрахованных лиц о необходимости посещения медицинских организаций с целью прохождения </a:t>
            </a:r>
            <a:r>
              <a:rPr lang="ru-RU" sz="1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профмероприятий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ctr" defTabSz="685766">
              <a:buClr>
                <a:srgbClr val="19434F"/>
              </a:buClr>
            </a:pP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ДВН и диспансерного наблюдения</a:t>
            </a:r>
          </a:p>
        </p:txBody>
      </p:sp>
      <p:pic>
        <p:nvPicPr>
          <p:cNvPr id="38" name="Рисунок 37" descr="tfoms_logo.png">
            <a:extLst>
              <a:ext uri="{FF2B5EF4-FFF2-40B4-BE49-F238E27FC236}">
                <a16:creationId xmlns:a16="http://schemas.microsoft.com/office/drawing/2014/main" id="{485BE336-2EA0-4387-9C2B-5B1EAA00DDA9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0842" y="4174658"/>
            <a:ext cx="547207" cy="466140"/>
          </a:xfrm>
          <a:prstGeom prst="rect">
            <a:avLst/>
          </a:prstGeom>
        </p:spPr>
      </p:pic>
      <p:sp>
        <p:nvSpPr>
          <p:cNvPr id="17" name="Стрелка: вниз 16">
            <a:extLst>
              <a:ext uri="{FF2B5EF4-FFF2-40B4-BE49-F238E27FC236}">
                <a16:creationId xmlns:a16="http://schemas.microsoft.com/office/drawing/2014/main" id="{0B3ADF66-0684-4A20-BFA6-22797D182629}"/>
              </a:ext>
            </a:extLst>
          </p:cNvPr>
          <p:cNvSpPr/>
          <p:nvPr/>
        </p:nvSpPr>
        <p:spPr>
          <a:xfrm rot="16200000">
            <a:off x="6522622" y="4304791"/>
            <a:ext cx="395690" cy="1067706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09A9EB38-F4DC-446D-9336-7D67537546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03097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44D72FCA-3B9E-4ED4-9256-F385F52B1332}"/>
              </a:ext>
            </a:extLst>
          </p:cNvPr>
          <p:cNvCxnSpPr/>
          <p:nvPr/>
        </p:nvCxnSpPr>
        <p:spPr>
          <a:xfrm>
            <a:off x="145648" y="790762"/>
            <a:ext cx="8817599" cy="0"/>
          </a:xfrm>
          <a:prstGeom prst="line">
            <a:avLst/>
          </a:prstGeom>
          <a:ln>
            <a:solidFill>
              <a:srgbClr val="0D7CC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id="{786787BF-1232-4AEA-A2D8-0BD6E53252E6}"/>
              </a:ext>
            </a:extLst>
          </p:cNvPr>
          <p:cNvCxnSpPr>
            <a:cxnSpLocks/>
          </p:cNvCxnSpPr>
          <p:nvPr/>
        </p:nvCxnSpPr>
        <p:spPr>
          <a:xfrm>
            <a:off x="145648" y="107983"/>
            <a:ext cx="8817599" cy="0"/>
          </a:xfrm>
          <a:prstGeom prst="line">
            <a:avLst/>
          </a:prstGeom>
          <a:ln>
            <a:solidFill>
              <a:srgbClr val="0D7CC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9B8265FE-D29E-4B5B-AF42-A83082F436CC}"/>
              </a:ext>
            </a:extLst>
          </p:cNvPr>
          <p:cNvSpPr/>
          <p:nvPr/>
        </p:nvSpPr>
        <p:spPr>
          <a:xfrm>
            <a:off x="0" y="103974"/>
            <a:ext cx="89983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ТОП МО размещающих на портале ТФОМС МО списки граждан для приглашения на ДН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онкологией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D635F39-276E-4D55-A9D3-23122C1AE57D}"/>
              </a:ext>
            </a:extLst>
          </p:cNvPr>
          <p:cNvSpPr/>
          <p:nvPr/>
        </p:nvSpPr>
        <p:spPr>
          <a:xfrm>
            <a:off x="209071" y="6473477"/>
            <a:ext cx="4156854" cy="28118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Итого по Московской области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DED0EE2-A3BC-4427-9538-7B7ED83C652B}"/>
              </a:ext>
            </a:extLst>
          </p:cNvPr>
          <p:cNvSpPr/>
          <p:nvPr/>
        </p:nvSpPr>
        <p:spPr>
          <a:xfrm>
            <a:off x="4662496" y="6473477"/>
            <a:ext cx="1627891" cy="28716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166068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070AF0EE-5701-4913-8302-E4EAFF4CBB20}"/>
              </a:ext>
            </a:extLst>
          </p:cNvPr>
          <p:cNvSpPr/>
          <p:nvPr/>
        </p:nvSpPr>
        <p:spPr>
          <a:xfrm>
            <a:off x="6352592" y="6480728"/>
            <a:ext cx="1110178" cy="28716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107739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45E4A3AF-B207-4447-BC07-5FA6BBEE804E}"/>
              </a:ext>
            </a:extLst>
          </p:cNvPr>
          <p:cNvSpPr/>
          <p:nvPr/>
        </p:nvSpPr>
        <p:spPr>
          <a:xfrm>
            <a:off x="7587179" y="6480728"/>
            <a:ext cx="831665" cy="28717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64,9%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9F34016E-5633-463A-A30F-8E80F9F13121}"/>
              </a:ext>
            </a:extLst>
          </p:cNvPr>
          <p:cNvSpPr/>
          <p:nvPr/>
        </p:nvSpPr>
        <p:spPr>
          <a:xfrm>
            <a:off x="190490" y="843553"/>
            <a:ext cx="4147117" cy="28119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Низкий процент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9F90FB38-2868-4C23-9B06-43E4A01A6F2B}"/>
              </a:ext>
            </a:extLst>
          </p:cNvPr>
          <p:cNvSpPr/>
          <p:nvPr/>
        </p:nvSpPr>
        <p:spPr>
          <a:xfrm>
            <a:off x="4566636" y="832846"/>
            <a:ext cx="4401975" cy="2918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Процент выше среднеобластного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B880514B-656D-4F73-9C08-4892D07C44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2208250"/>
              </p:ext>
            </p:extLst>
          </p:nvPr>
        </p:nvGraphicFramePr>
        <p:xfrm>
          <a:off x="4566636" y="1196753"/>
          <a:ext cx="4396611" cy="5192941"/>
        </p:xfrm>
        <a:graphic>
          <a:graphicData uri="http://schemas.openxmlformats.org/drawingml/2006/table">
            <a:tbl>
              <a:tblPr/>
              <a:tblGrid>
                <a:gridCol w="2530230">
                  <a:extLst>
                    <a:ext uri="{9D8B030D-6E8A-4147-A177-3AD203B41FA5}">
                      <a16:colId xmlns:a16="http://schemas.microsoft.com/office/drawing/2014/main" val="3908434796"/>
                    </a:ext>
                  </a:extLst>
                </a:gridCol>
                <a:gridCol w="644344">
                  <a:extLst>
                    <a:ext uri="{9D8B030D-6E8A-4147-A177-3AD203B41FA5}">
                      <a16:colId xmlns:a16="http://schemas.microsoft.com/office/drawing/2014/main" val="3475089161"/>
                    </a:ext>
                  </a:extLst>
                </a:gridCol>
                <a:gridCol w="760427">
                  <a:extLst>
                    <a:ext uri="{9D8B030D-6E8A-4147-A177-3AD203B41FA5}">
                      <a16:colId xmlns:a16="http://schemas.microsoft.com/office/drawing/2014/main" val="692349193"/>
                    </a:ext>
                  </a:extLst>
                </a:gridCol>
                <a:gridCol w="461610">
                  <a:extLst>
                    <a:ext uri="{9D8B030D-6E8A-4147-A177-3AD203B41FA5}">
                      <a16:colId xmlns:a16="http://schemas.microsoft.com/office/drawing/2014/main" val="1410415717"/>
                    </a:ext>
                  </a:extLst>
                </a:gridCol>
              </a:tblGrid>
              <a:tr h="60816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Медицинские организации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К-во пациентов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размещено на портале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5911446"/>
                  </a:ext>
                </a:extLst>
              </a:tr>
              <a:tr h="24072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КРАСНОЗНАМЕНСКАЯ ГП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1047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942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90,0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1256569"/>
                  </a:ext>
                </a:extLst>
              </a:tr>
              <a:tr h="38227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ОРЕХОВО-ЗУЕВСКАЯ БОЛЬНИЦА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3688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3303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89,6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5199445"/>
                  </a:ext>
                </a:extLst>
              </a:tr>
              <a:tr h="38227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ВОСКРЕСЕНСКАЯ БОЛЬНИЦА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2942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2589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88,0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2451204"/>
                  </a:ext>
                </a:extLst>
              </a:tr>
              <a:tr h="20851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ЖУКОВСКАЯ ОКБ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2433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2138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87,9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0366867"/>
                  </a:ext>
                </a:extLst>
              </a:tr>
              <a:tr h="38227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СОЛНЕЧНОГОРСКАЯ БОЛЬНИЦА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2646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2258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85,3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9888772"/>
                  </a:ext>
                </a:extLst>
              </a:tr>
              <a:tr h="38227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СЕРГИЕВО-ПОСАДСКАЯ БОЛЬНИЦА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5405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4600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85,1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8929334"/>
                  </a:ext>
                </a:extLst>
              </a:tr>
              <a:tr h="38227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ПАВЛОВО-ПОСАДСКАЯ БОЛЬНИЦА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1692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1437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84,9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1815605"/>
                  </a:ext>
                </a:extLst>
              </a:tr>
              <a:tr h="20851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ШАТУРСКАЯ БОЛЬНИЦА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1782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1513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84,9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8790301"/>
                  </a:ext>
                </a:extLst>
              </a:tr>
              <a:tr h="38227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ДОМОДЕДОВСКАЯ БОЛЬНИЦА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3536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2978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84,2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0528015"/>
                  </a:ext>
                </a:extLst>
              </a:tr>
              <a:tr h="20851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ХИМКИНСКАЯ БОЛЬНИЦА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5376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4523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84,1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0095384"/>
                  </a:ext>
                </a:extLst>
              </a:tr>
              <a:tr h="20851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ВИДНОВСКАЯ КБ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2682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2254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84,0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3482667"/>
                  </a:ext>
                </a:extLst>
              </a:tr>
              <a:tr h="20851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ДУБНЕНСКАЯ БОЛЬНИЦА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1620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1354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83,6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5199191"/>
                  </a:ext>
                </a:extLst>
              </a:tr>
              <a:tr h="38227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ПКБ ИМ. ПРОФ. РОЗАНОВА В.Н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5407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4517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83,5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1415069"/>
                  </a:ext>
                </a:extLst>
              </a:tr>
              <a:tr h="20851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КЛИНСКАЯ БОЛЬНИЦА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3086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2569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83,2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3157498"/>
                  </a:ext>
                </a:extLst>
              </a:tr>
              <a:tr h="20851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ЛУХОВИЦКАЯ БОЛЬНИЦА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1667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1387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83,2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3099018"/>
                  </a:ext>
                </a:extLst>
              </a:tr>
              <a:tr h="20851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ЛОБ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5408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4464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82,5</a:t>
                      </a:r>
                    </a:p>
                  </a:txBody>
                  <a:tcPr marL="8546" marR="8546" marT="85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5315119"/>
                  </a:ext>
                </a:extLst>
              </a:tr>
            </a:tbl>
          </a:graphicData>
        </a:graphic>
      </p:graphicFrame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559E24F0-D1ED-4E38-B9F7-A76791223C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8283493"/>
              </p:ext>
            </p:extLst>
          </p:nvPr>
        </p:nvGraphicFramePr>
        <p:xfrm>
          <a:off x="180753" y="1148297"/>
          <a:ext cx="4156854" cy="5241392"/>
        </p:xfrm>
        <a:graphic>
          <a:graphicData uri="http://schemas.openxmlformats.org/drawingml/2006/table">
            <a:tbl>
              <a:tblPr/>
              <a:tblGrid>
                <a:gridCol w="2376264">
                  <a:extLst>
                    <a:ext uri="{9D8B030D-6E8A-4147-A177-3AD203B41FA5}">
                      <a16:colId xmlns:a16="http://schemas.microsoft.com/office/drawing/2014/main" val="4103901607"/>
                    </a:ext>
                  </a:extLst>
                </a:gridCol>
                <a:gridCol w="519105">
                  <a:extLst>
                    <a:ext uri="{9D8B030D-6E8A-4147-A177-3AD203B41FA5}">
                      <a16:colId xmlns:a16="http://schemas.microsoft.com/office/drawing/2014/main" val="710454546"/>
                    </a:ext>
                  </a:extLst>
                </a:gridCol>
                <a:gridCol w="700824">
                  <a:extLst>
                    <a:ext uri="{9D8B030D-6E8A-4147-A177-3AD203B41FA5}">
                      <a16:colId xmlns:a16="http://schemas.microsoft.com/office/drawing/2014/main" val="4248465453"/>
                    </a:ext>
                  </a:extLst>
                </a:gridCol>
                <a:gridCol w="560661">
                  <a:extLst>
                    <a:ext uri="{9D8B030D-6E8A-4147-A177-3AD203B41FA5}">
                      <a16:colId xmlns:a16="http://schemas.microsoft.com/office/drawing/2014/main" val="702430666"/>
                    </a:ext>
                  </a:extLst>
                </a:gridCol>
              </a:tblGrid>
              <a:tr h="72782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Медицинские организации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К-во пациентов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размещено на портале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5646229"/>
                  </a:ext>
                </a:extLst>
              </a:tr>
              <a:tr h="37406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ЭЛЕКТРОГОРСКАЯ БОЛЬНИЦА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380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0547820"/>
                  </a:ext>
                </a:extLst>
              </a:tr>
              <a:tr h="20581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КГП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619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6,6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3579862"/>
                  </a:ext>
                </a:extLst>
              </a:tr>
              <a:tr h="37406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ЭЛЕКТРОСТАЛЬСКАЯ БОЛЬНИЦА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1934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9,5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9382856"/>
                  </a:ext>
                </a:extLst>
              </a:tr>
              <a:tr h="20581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ЗАРАЙСКАЯ БОЛЬНИЦА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951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10,5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5765457"/>
                  </a:ext>
                </a:extLst>
              </a:tr>
              <a:tr h="20581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ТАЛДОМСКАЯ БОЛЬНИЦА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926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12,5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1489520"/>
                  </a:ext>
                </a:extLst>
              </a:tr>
              <a:tr h="37406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ЛЫТКАРИНСКАЯ БОЛЬНИЦА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1097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12,7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2770140"/>
                  </a:ext>
                </a:extLst>
              </a:tr>
              <a:tr h="20581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НФБ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2759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387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14,0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8152790"/>
                  </a:ext>
                </a:extLst>
              </a:tr>
              <a:tr h="37406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ДМИТРОВСКАЯ БОЛЬНИЦА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3025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1060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35,0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3753375"/>
                  </a:ext>
                </a:extLst>
              </a:tr>
              <a:tr h="20581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 МО МОЖАЙСКАЯ БОЛЬНИЦА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1075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446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41,5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9424887"/>
                  </a:ext>
                </a:extLst>
              </a:tr>
              <a:tr h="20581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ЩЕЛКОВСКАЯ БОЛЬНИЦА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6353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3018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47,5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2285636"/>
                  </a:ext>
                </a:extLst>
              </a:tr>
              <a:tr h="37406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ДЗЕРЖИНСКАЯ БОЛЬНИЦА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911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459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50,4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02658"/>
                  </a:ext>
                </a:extLst>
              </a:tr>
              <a:tr h="20581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МЫТИЩИНСКАЯ ОКБ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5491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2970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54,1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2588948"/>
                  </a:ext>
                </a:extLst>
              </a:tr>
              <a:tr h="37406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КРАСНОГОРСКАЯ БОЛЬНИЦА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5107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2786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54,6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100951"/>
                  </a:ext>
                </a:extLst>
              </a:tr>
              <a:tr h="20581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ШАХОВСКАЯ БОЛЬНИЦА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515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282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54,8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4020233"/>
                  </a:ext>
                </a:extLst>
              </a:tr>
              <a:tr h="20581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ГБУЗ МО КАШИРСКАЯ БОЛЬНИЦА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1069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684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64,0</a:t>
                      </a:r>
                    </a:p>
                  </a:txBody>
                  <a:tcPr marL="9484" marR="9484" marT="9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232961"/>
                  </a:ext>
                </a:extLst>
              </a:tr>
            </a:tbl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AA155B4-9A8D-4CBA-AD0E-7A3F7F4C5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97112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A9DD267B-F8CE-44E9-8DA9-D56D5F3EAEE0}"/>
              </a:ext>
            </a:extLst>
          </p:cNvPr>
          <p:cNvSpPr txBox="1">
            <a:spLocks/>
          </p:cNvSpPr>
          <p:nvPr/>
        </p:nvSpPr>
        <p:spPr>
          <a:xfrm>
            <a:off x="1196751" y="243360"/>
            <a:ext cx="7344816" cy="365125"/>
          </a:xfrm>
          <a:prstGeom prst="rect">
            <a:avLst/>
          </a:prstGeom>
        </p:spPr>
        <p:txBody>
          <a:bodyPr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ТФОМС МО от 16.02.2024 № ИСХ-1477/05</a:t>
            </a: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D7D891A3-DCBA-402D-B69D-CB332E389F21}"/>
              </a:ext>
            </a:extLst>
          </p:cNvPr>
          <p:cNvCxnSpPr/>
          <p:nvPr/>
        </p:nvCxnSpPr>
        <p:spPr>
          <a:xfrm>
            <a:off x="111782" y="589981"/>
            <a:ext cx="8817599" cy="0"/>
          </a:xfrm>
          <a:prstGeom prst="line">
            <a:avLst/>
          </a:prstGeom>
          <a:ln>
            <a:solidFill>
              <a:srgbClr val="0D7CC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87538D6F-981A-44B0-9208-D1183E74B7F3}"/>
              </a:ext>
            </a:extLst>
          </p:cNvPr>
          <p:cNvCxnSpPr>
            <a:cxnSpLocks/>
          </p:cNvCxnSpPr>
          <p:nvPr/>
        </p:nvCxnSpPr>
        <p:spPr>
          <a:xfrm>
            <a:off x="163200" y="116632"/>
            <a:ext cx="8817599" cy="0"/>
          </a:xfrm>
          <a:prstGeom prst="line">
            <a:avLst/>
          </a:prstGeom>
          <a:ln>
            <a:solidFill>
              <a:srgbClr val="0D7CC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572D04A-CEE3-4AB6-B48F-78E5586230B3}"/>
              </a:ext>
            </a:extLst>
          </p:cNvPr>
          <p:cNvPicPr/>
          <p:nvPr/>
        </p:nvPicPr>
        <p:blipFill rotWithShape="1">
          <a:blip r:embed="rId2"/>
          <a:srcRect l="21002" t="14092" r="4152" b="10688"/>
          <a:stretch/>
        </p:blipFill>
        <p:spPr bwMode="auto">
          <a:xfrm>
            <a:off x="237019" y="1792570"/>
            <a:ext cx="8716396" cy="486913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05C42E-326A-452F-8D31-A7BD5F087D85}"/>
              </a:ext>
            </a:extLst>
          </p:cNvPr>
          <p:cNvSpPr/>
          <p:nvPr/>
        </p:nvSpPr>
        <p:spPr>
          <a:xfrm>
            <a:off x="237019" y="776908"/>
            <a:ext cx="8590435" cy="9233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Направлены в МО Методические рекомендациями ФГБУ «НМИЦ ТПМ» Минздрава России по организации оптимальных схем маршрутизации пациентов с целью выявления онкологической патологии в условиях профосмотра и ДВН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D20C358-6B7C-4205-A267-8B84DAA10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90767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A9DD267B-F8CE-44E9-8DA9-D56D5F3EAEE0}"/>
              </a:ext>
            </a:extLst>
          </p:cNvPr>
          <p:cNvSpPr txBox="1">
            <a:spLocks/>
          </p:cNvSpPr>
          <p:nvPr/>
        </p:nvSpPr>
        <p:spPr>
          <a:xfrm>
            <a:off x="1196751" y="243360"/>
            <a:ext cx="7344816" cy="365125"/>
          </a:xfrm>
          <a:prstGeom prst="rect">
            <a:avLst/>
          </a:prstGeom>
        </p:spPr>
        <p:txBody>
          <a:bodyPr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ФФОМС от 13.06.2024 № 00-10-30-3-04/9696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BAC19C4-6CFB-4361-A985-0715AC0F9A52}"/>
              </a:ext>
            </a:extLst>
          </p:cNvPr>
          <p:cNvSpPr/>
          <p:nvPr/>
        </p:nvSpPr>
        <p:spPr>
          <a:xfrm>
            <a:off x="276781" y="993502"/>
            <a:ext cx="8590435" cy="20313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целях реализации Программы государственных гарантий бесплатного оказания гражданам медицинской помощи на 2024 год и на плановый период 2025 и 2026 годов, утвержденной постановлением Правительства Российской Федерации от 28.12.2023 № 2353, ФФОМС разработан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проведения экспертных мероприятий СМО в случае выявления у гражданина в течение 1 года после прохождения ДВН заболевания, которое могло быть выявлено по результатам проведения диспансеризации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EC7F3B8-281F-40C2-88FF-4B281FA60EF3}"/>
              </a:ext>
            </a:extLst>
          </p:cNvPr>
          <p:cNvSpPr/>
          <p:nvPr/>
        </p:nvSpPr>
        <p:spPr>
          <a:xfrm>
            <a:off x="370272" y="4437112"/>
            <a:ext cx="8496944" cy="9233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ФФОМС от 06.08.2024 № 00-10-30-3-04/1305: </a:t>
            </a:r>
          </a:p>
          <a:p>
            <a:pPr algn="ctr"/>
            <a:r>
              <a:rPr lang="ru-RU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утверждена форма отчетности о результатах экспертиз и сроки ее представления в информационную систему ФФОМС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D358A4A-D95C-4F1A-9152-EF4E841B3382}"/>
              </a:ext>
            </a:extLst>
          </p:cNvPr>
          <p:cNvSpPr/>
          <p:nvPr/>
        </p:nvSpPr>
        <p:spPr>
          <a:xfrm>
            <a:off x="1331640" y="3421767"/>
            <a:ext cx="6750496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настоящее время СМО организовано проведение МЭЭ и ЭКМП</a:t>
            </a: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D7D891A3-DCBA-402D-B69D-CB332E389F21}"/>
              </a:ext>
            </a:extLst>
          </p:cNvPr>
          <p:cNvCxnSpPr/>
          <p:nvPr/>
        </p:nvCxnSpPr>
        <p:spPr>
          <a:xfrm>
            <a:off x="96364" y="692696"/>
            <a:ext cx="8817599" cy="0"/>
          </a:xfrm>
          <a:prstGeom prst="line">
            <a:avLst/>
          </a:prstGeom>
          <a:ln>
            <a:solidFill>
              <a:srgbClr val="0D7CC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87538D6F-981A-44B0-9208-D1183E74B7F3}"/>
              </a:ext>
            </a:extLst>
          </p:cNvPr>
          <p:cNvCxnSpPr>
            <a:cxnSpLocks/>
          </p:cNvCxnSpPr>
          <p:nvPr/>
        </p:nvCxnSpPr>
        <p:spPr>
          <a:xfrm>
            <a:off x="163200" y="116632"/>
            <a:ext cx="8817599" cy="0"/>
          </a:xfrm>
          <a:prstGeom prst="line">
            <a:avLst/>
          </a:prstGeom>
          <a:ln>
            <a:solidFill>
              <a:srgbClr val="0D7CC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A8A69B7-FA41-4251-BFD7-55055EE72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44247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44D72FCA-3B9E-4ED4-9256-F385F52B1332}"/>
              </a:ext>
            </a:extLst>
          </p:cNvPr>
          <p:cNvCxnSpPr/>
          <p:nvPr/>
        </p:nvCxnSpPr>
        <p:spPr>
          <a:xfrm>
            <a:off x="201601" y="801754"/>
            <a:ext cx="8817599" cy="0"/>
          </a:xfrm>
          <a:prstGeom prst="line">
            <a:avLst/>
          </a:prstGeom>
          <a:ln>
            <a:solidFill>
              <a:srgbClr val="0D7CC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id="{786787BF-1232-4AEA-A2D8-0BD6E53252E6}"/>
              </a:ext>
            </a:extLst>
          </p:cNvPr>
          <p:cNvCxnSpPr>
            <a:cxnSpLocks/>
          </p:cNvCxnSpPr>
          <p:nvPr/>
        </p:nvCxnSpPr>
        <p:spPr>
          <a:xfrm>
            <a:off x="145648" y="107983"/>
            <a:ext cx="8817599" cy="0"/>
          </a:xfrm>
          <a:prstGeom prst="line">
            <a:avLst/>
          </a:prstGeom>
          <a:ln>
            <a:solidFill>
              <a:srgbClr val="0D7CC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9B8265FE-D29E-4B5B-AF42-A83082F436CC}"/>
              </a:ext>
            </a:extLst>
          </p:cNvPr>
          <p:cNvSpPr/>
          <p:nvPr/>
        </p:nvSpPr>
        <p:spPr>
          <a:xfrm>
            <a:off x="145649" y="103974"/>
            <a:ext cx="86028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ТОП медицинских организаций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выявивших онкологию при ДВН в 2023 году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D635F39-276E-4D55-A9D3-23122C1AE57D}"/>
              </a:ext>
            </a:extLst>
          </p:cNvPr>
          <p:cNvSpPr/>
          <p:nvPr/>
        </p:nvSpPr>
        <p:spPr>
          <a:xfrm>
            <a:off x="240070" y="6429136"/>
            <a:ext cx="3899882" cy="33876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Итого по Московской области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DED0EE2-A3BC-4427-9538-7B7ED83C652B}"/>
              </a:ext>
            </a:extLst>
          </p:cNvPr>
          <p:cNvSpPr/>
          <p:nvPr/>
        </p:nvSpPr>
        <p:spPr>
          <a:xfrm>
            <a:off x="4211960" y="6429136"/>
            <a:ext cx="1500718" cy="33876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3048</a:t>
            </a:r>
          </a:p>
        </p:txBody>
      </p:sp>
      <p:sp>
        <p:nvSpPr>
          <p:cNvPr id="14" name="Блок-схема: альтернативный процесс 13">
            <a:extLst>
              <a:ext uri="{FF2B5EF4-FFF2-40B4-BE49-F238E27FC236}">
                <a16:creationId xmlns:a16="http://schemas.microsoft.com/office/drawing/2014/main" id="{BD9750F3-2C9F-4A01-AA9F-00A7712DAFBC}"/>
              </a:ext>
            </a:extLst>
          </p:cNvPr>
          <p:cNvSpPr/>
          <p:nvPr/>
        </p:nvSpPr>
        <p:spPr>
          <a:xfrm>
            <a:off x="6012160" y="980730"/>
            <a:ext cx="2808311" cy="1944212"/>
          </a:xfrm>
          <a:prstGeom prst="flowChartAlternateProcess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заболеваний, которые МО указали в реестрах счетов по результатам ДВН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пациентов, 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которых в дальнейшем выявлена онкология:</a:t>
            </a:r>
          </a:p>
        </p:txBody>
      </p:sp>
      <p:graphicFrame>
        <p:nvGraphicFramePr>
          <p:cNvPr id="17" name="Таблица 16">
            <a:extLst>
              <a:ext uri="{FF2B5EF4-FFF2-40B4-BE49-F238E27FC236}">
                <a16:creationId xmlns:a16="http://schemas.microsoft.com/office/drawing/2014/main" id="{8389D65E-9FDB-422F-8DEA-76CF0DE61D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6488303"/>
              </p:ext>
            </p:extLst>
          </p:nvPr>
        </p:nvGraphicFramePr>
        <p:xfrm>
          <a:off x="6012160" y="3068960"/>
          <a:ext cx="2782338" cy="3159501"/>
        </p:xfrm>
        <a:graphic>
          <a:graphicData uri="http://schemas.openxmlformats.org/drawingml/2006/table">
            <a:tbl>
              <a:tblPr/>
              <a:tblGrid>
                <a:gridCol w="713421">
                  <a:extLst>
                    <a:ext uri="{9D8B030D-6E8A-4147-A177-3AD203B41FA5}">
                      <a16:colId xmlns:a16="http://schemas.microsoft.com/office/drawing/2014/main" val="3504854823"/>
                    </a:ext>
                  </a:extLst>
                </a:gridCol>
                <a:gridCol w="2068917">
                  <a:extLst>
                    <a:ext uri="{9D8B030D-6E8A-4147-A177-3AD203B41FA5}">
                      <a16:colId xmlns:a16="http://schemas.microsoft.com/office/drawing/2014/main" val="3799609576"/>
                    </a:ext>
                  </a:extLst>
                </a:gridCol>
              </a:tblGrid>
              <a:tr h="4649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Z01.4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Гинекологическое обследование (общее) (рутинное)</a:t>
                      </a:r>
                    </a:p>
                  </a:txBody>
                  <a:tcPr marL="36000" marR="360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4221596"/>
                  </a:ext>
                </a:extLst>
              </a:tr>
              <a:tr h="23953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Z00.8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Другие общие осмотры</a:t>
                      </a:r>
                    </a:p>
                  </a:txBody>
                  <a:tcPr marL="36000" marR="360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964320"/>
                  </a:ext>
                </a:extLst>
              </a:tr>
              <a:tr h="4649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Z01.8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Другое уточненное специальное обследование</a:t>
                      </a:r>
                    </a:p>
                  </a:txBody>
                  <a:tcPr marL="36000" marR="360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5101705"/>
                  </a:ext>
                </a:extLst>
              </a:tr>
              <a:tr h="4649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Z72.3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Недостаток физической активности</a:t>
                      </a:r>
                    </a:p>
                  </a:txBody>
                  <a:tcPr marL="36000" marR="360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4616188"/>
                  </a:ext>
                </a:extLst>
              </a:tr>
              <a:tr h="5809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Z72.4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Неприемлемый пищевой рацион и вредные привычки в приеме пищи</a:t>
                      </a:r>
                    </a:p>
                  </a:txBody>
                  <a:tcPr marL="36000" marR="360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8436138"/>
                  </a:ext>
                </a:extLst>
              </a:tr>
              <a:tr h="23953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Z00.0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Общий медицинский осмотр</a:t>
                      </a:r>
                    </a:p>
                  </a:txBody>
                  <a:tcPr marL="36000" marR="360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7036551"/>
                  </a:ext>
                </a:extLst>
              </a:tr>
              <a:tr h="4649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Z01.9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Специальное обследование неуточненное</a:t>
                      </a:r>
                    </a:p>
                  </a:txBody>
                  <a:tcPr marL="36000" marR="360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3062395"/>
                  </a:ext>
                </a:extLst>
              </a:tr>
              <a:tr h="23953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Z72.0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Употребление табака</a:t>
                      </a:r>
                    </a:p>
                  </a:txBody>
                  <a:tcPr marL="36000" marR="360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324094"/>
                  </a:ext>
                </a:extLst>
              </a:tr>
            </a:tbl>
          </a:graphicData>
        </a:graphic>
      </p:graphicFrame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8D9CE568-3A49-43C8-89E6-039F85C83E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9851133"/>
              </p:ext>
            </p:extLst>
          </p:nvPr>
        </p:nvGraphicFramePr>
        <p:xfrm>
          <a:off x="240070" y="905139"/>
          <a:ext cx="5472608" cy="5430719"/>
        </p:xfrm>
        <a:graphic>
          <a:graphicData uri="http://schemas.openxmlformats.org/drawingml/2006/table">
            <a:tbl>
              <a:tblPr/>
              <a:tblGrid>
                <a:gridCol w="3929052">
                  <a:extLst>
                    <a:ext uri="{9D8B030D-6E8A-4147-A177-3AD203B41FA5}">
                      <a16:colId xmlns:a16="http://schemas.microsoft.com/office/drawing/2014/main" val="205875185"/>
                    </a:ext>
                  </a:extLst>
                </a:gridCol>
                <a:gridCol w="1543556">
                  <a:extLst>
                    <a:ext uri="{9D8B030D-6E8A-4147-A177-3AD203B41FA5}">
                      <a16:colId xmlns:a16="http://schemas.microsoft.com/office/drawing/2014/main" val="1493305119"/>
                    </a:ext>
                  </a:extLst>
                </a:gridCol>
              </a:tblGrid>
              <a:tr h="5310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 </a:t>
                      </a:r>
                      <a:endParaRPr lang="en-US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fontAlgn="b"/>
                      <a:r>
                        <a:rPr lang="ru-RU" sz="11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медицинской организации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Количество </a:t>
                      </a:r>
                      <a:endParaRPr lang="en-US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fontAlgn="b"/>
                      <a:r>
                        <a:rPr lang="ru-RU" sz="11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пациентов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5973934"/>
                  </a:ext>
                </a:extLst>
              </a:tr>
              <a:tr h="279117"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ГБУЗ МО</a:t>
                      </a:r>
                      <a:r>
                        <a:rPr lang="en-US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"ЩЕЛКОВСКАЯ БОЛЬНИЦА"</a:t>
                      </a:r>
                    </a:p>
                  </a:txBody>
                  <a:tcPr marL="72000" marR="360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220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204586"/>
                  </a:ext>
                </a:extLst>
              </a:tr>
              <a:tr h="279117"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ГБУЗ МО</a:t>
                      </a:r>
                      <a:r>
                        <a:rPr lang="en-US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"БАЛАШИХИНСКАЯ БОЛЬНИЦА"</a:t>
                      </a:r>
                    </a:p>
                  </a:txBody>
                  <a:tcPr marL="72000" marR="360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183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0036887"/>
                  </a:ext>
                </a:extLst>
              </a:tr>
              <a:tr h="279117"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ГБУЗ МО</a:t>
                      </a:r>
                      <a:r>
                        <a:rPr lang="en-US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"ПУШКИНСКАЯ КБ ИМ. ПРОФ. РОЗАНОВА В.Н."</a:t>
                      </a:r>
                    </a:p>
                  </a:txBody>
                  <a:tcPr marL="72000" marR="360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154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5808425"/>
                  </a:ext>
                </a:extLst>
              </a:tr>
              <a:tr h="279117"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ГБУЗ МО</a:t>
                      </a:r>
                      <a:r>
                        <a:rPr lang="en-US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"РАМЕНСКАЯ БОЛЬНИЦА"</a:t>
                      </a:r>
                    </a:p>
                  </a:txBody>
                  <a:tcPr marL="72000" marR="360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0589851"/>
                  </a:ext>
                </a:extLst>
              </a:tr>
              <a:tr h="279117"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ГБУЗ МО</a:t>
                      </a:r>
                      <a:r>
                        <a:rPr lang="en-US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"ОДИНЦОВСКАЯ ОБЛАСТНАЯ БОЛЬНИЦА"</a:t>
                      </a:r>
                    </a:p>
                  </a:txBody>
                  <a:tcPr marL="72000" marR="360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9816283"/>
                  </a:ext>
                </a:extLst>
              </a:tr>
              <a:tr h="279117"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ГБУЗ МО</a:t>
                      </a:r>
                      <a:r>
                        <a:rPr lang="en-US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"ЛЮБЕРЕЦКАЯ ОБЛАСТНАЯ БОЛЬНИЦА"</a:t>
                      </a:r>
                    </a:p>
                  </a:txBody>
                  <a:tcPr marL="72000" marR="360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2343244"/>
                  </a:ext>
                </a:extLst>
              </a:tr>
              <a:tr h="356448"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ГБУЗ МО</a:t>
                      </a:r>
                      <a:r>
                        <a:rPr lang="en-US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"ПОДОЛЬСКАЯ ОБЛАСТНАЯ КЛИНИЧЕСКАЯ БОЛЬНИЦА"</a:t>
                      </a:r>
                    </a:p>
                  </a:txBody>
                  <a:tcPr marL="72000" marR="360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9198138"/>
                  </a:ext>
                </a:extLst>
              </a:tr>
              <a:tr h="279117"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ГБУЗ МО</a:t>
                      </a:r>
                      <a:r>
                        <a:rPr lang="en-US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"СЕРГИЕВО-ПОСАДСКАЯ БОЛЬНИЦА"</a:t>
                      </a:r>
                    </a:p>
                  </a:txBody>
                  <a:tcPr marL="72000" marR="360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2028178"/>
                  </a:ext>
                </a:extLst>
              </a:tr>
              <a:tr h="356448"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ГБУЗ МО</a:t>
                      </a:r>
                      <a:r>
                        <a:rPr lang="en-US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"МЫТИЩИНСКАЯ ОБЛАСТНАЯ КЛИНИЧЕСКАЯ БОЛЬНИЦА"</a:t>
                      </a:r>
                    </a:p>
                  </a:txBody>
                  <a:tcPr marL="72000" marR="360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6611042"/>
                  </a:ext>
                </a:extLst>
              </a:tr>
              <a:tr h="279117"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ГБУЗ МО</a:t>
                      </a:r>
                      <a:r>
                        <a:rPr lang="en-US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"НОГИНСКАЯ БОЛЬНИЦА"</a:t>
                      </a:r>
                    </a:p>
                  </a:txBody>
                  <a:tcPr marL="72000" marR="360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8086899"/>
                  </a:ext>
                </a:extLst>
              </a:tr>
              <a:tr h="279117"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ГБУЗ МО</a:t>
                      </a:r>
                      <a:r>
                        <a:rPr lang="en-US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"ИСТРИНСКАЯ КЛИНИЧЕСКАЯ БОЛЬНИЦА"</a:t>
                      </a:r>
                    </a:p>
                  </a:txBody>
                  <a:tcPr marL="72000" marR="360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328383"/>
                  </a:ext>
                </a:extLst>
              </a:tr>
              <a:tr h="279117"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ГБУЗ МО</a:t>
                      </a:r>
                      <a:r>
                        <a:rPr lang="en-US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"КОРОЛЁВСКАЯ БОЛЬНИЦА"</a:t>
                      </a:r>
                    </a:p>
                  </a:txBody>
                  <a:tcPr marL="72000" marR="360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2374841"/>
                  </a:ext>
                </a:extLst>
              </a:tr>
              <a:tr h="279117"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ГБУЗ МО</a:t>
                      </a:r>
                      <a:r>
                        <a:rPr lang="en-US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"ВОСКРЕСЕНСКАЯ БОЛЬНИЦА"</a:t>
                      </a:r>
                    </a:p>
                  </a:txBody>
                  <a:tcPr marL="72000" marR="360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9190013"/>
                  </a:ext>
                </a:extLst>
              </a:tr>
              <a:tr h="279117"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ГБУЗ МО</a:t>
                      </a:r>
                      <a:r>
                        <a:rPr lang="en-US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"ХИМКИНСКАЯ БОЛЬНИЦА"</a:t>
                      </a:r>
                    </a:p>
                  </a:txBody>
                  <a:tcPr marL="72000" marR="360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3203472"/>
                  </a:ext>
                </a:extLst>
              </a:tr>
              <a:tr h="279117"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ГБУЗ МО</a:t>
                      </a:r>
                      <a:r>
                        <a:rPr lang="en-US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"КЛИНСКАЯ БОЛЬНИЦА"</a:t>
                      </a:r>
                    </a:p>
                  </a:txBody>
                  <a:tcPr marL="72000" marR="360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9358937"/>
                  </a:ext>
                </a:extLst>
              </a:tr>
              <a:tr h="279117"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ГБУЗ МО</a:t>
                      </a:r>
                      <a:r>
                        <a:rPr lang="en-US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"ОРЕХОВО-ЗУЕВСКАЯ БОЛЬНИЦА"</a:t>
                      </a:r>
                    </a:p>
                  </a:txBody>
                  <a:tcPr marL="72000" marR="360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3266487"/>
                  </a:ext>
                </a:extLst>
              </a:tr>
              <a:tr h="279117"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ГБУЗ МО</a:t>
                      </a:r>
                      <a:r>
                        <a:rPr lang="en-US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"ЕГОРЬЕВСКАЯ БОЛЬНИЦА"</a:t>
                      </a:r>
                    </a:p>
                  </a:txBody>
                  <a:tcPr marL="72000" marR="360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303516"/>
                  </a:ext>
                </a:extLst>
              </a:tr>
            </a:tbl>
          </a:graphicData>
        </a:graphic>
      </p:graphicFrame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ABB7D96F-E433-471E-B2F8-622EBF0E8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4647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44D72FCA-3B9E-4ED4-9256-F385F52B1332}"/>
              </a:ext>
            </a:extLst>
          </p:cNvPr>
          <p:cNvCxnSpPr/>
          <p:nvPr/>
        </p:nvCxnSpPr>
        <p:spPr>
          <a:xfrm>
            <a:off x="163200" y="1074582"/>
            <a:ext cx="8817599" cy="0"/>
          </a:xfrm>
          <a:prstGeom prst="line">
            <a:avLst/>
          </a:prstGeom>
          <a:ln>
            <a:solidFill>
              <a:srgbClr val="0D7CC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id="{786787BF-1232-4AEA-A2D8-0BD6E53252E6}"/>
              </a:ext>
            </a:extLst>
          </p:cNvPr>
          <p:cNvCxnSpPr>
            <a:cxnSpLocks/>
          </p:cNvCxnSpPr>
          <p:nvPr/>
        </p:nvCxnSpPr>
        <p:spPr>
          <a:xfrm>
            <a:off x="277627" y="366696"/>
            <a:ext cx="8711727" cy="0"/>
          </a:xfrm>
          <a:prstGeom prst="line">
            <a:avLst/>
          </a:prstGeom>
          <a:ln>
            <a:solidFill>
              <a:srgbClr val="0D7CC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9B8265FE-D29E-4B5B-AF42-A83082F436CC}"/>
              </a:ext>
            </a:extLst>
          </p:cNvPr>
          <p:cNvSpPr/>
          <p:nvPr/>
        </p:nvSpPr>
        <p:spPr>
          <a:xfrm>
            <a:off x="55271" y="366696"/>
            <a:ext cx="89983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Процент счетов принятых на оплату по онкологии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которым проведены контрольно-экспертные мероприятия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185E26E0-3471-41B8-B423-2F1721FE1749}"/>
              </a:ext>
            </a:extLst>
          </p:cNvPr>
          <p:cNvSpPr/>
          <p:nvPr/>
        </p:nvSpPr>
        <p:spPr>
          <a:xfrm>
            <a:off x="251520" y="2384898"/>
            <a:ext cx="2977668" cy="432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Круглосуточный стационар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7F682B08-888C-4B25-88D7-6B3E05041EC4}"/>
              </a:ext>
            </a:extLst>
          </p:cNvPr>
          <p:cNvSpPr/>
          <p:nvPr/>
        </p:nvSpPr>
        <p:spPr>
          <a:xfrm>
            <a:off x="3923928" y="1608119"/>
            <a:ext cx="2016224" cy="432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взято на МЭЭ, %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BC6469EE-9624-406A-9B3F-A6B156B0A0BB}"/>
              </a:ext>
            </a:extLst>
          </p:cNvPr>
          <p:cNvSpPr/>
          <p:nvPr/>
        </p:nvSpPr>
        <p:spPr>
          <a:xfrm>
            <a:off x="6372200" y="1588349"/>
            <a:ext cx="2232248" cy="432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взято на ЭКМП, %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FF785E7-6483-4EB8-9845-BCBC201893B4}"/>
              </a:ext>
            </a:extLst>
          </p:cNvPr>
          <p:cNvSpPr/>
          <p:nvPr/>
        </p:nvSpPr>
        <p:spPr>
          <a:xfrm>
            <a:off x="251520" y="4022039"/>
            <a:ext cx="2977668" cy="432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Дневной стационар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5863A5A3-5426-4C3D-A74F-591024D15FCB}"/>
              </a:ext>
            </a:extLst>
          </p:cNvPr>
          <p:cNvSpPr/>
          <p:nvPr/>
        </p:nvSpPr>
        <p:spPr>
          <a:xfrm>
            <a:off x="251520" y="5661256"/>
            <a:ext cx="2977668" cy="432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Поликлиника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4E480B31-DBB6-4291-9416-C554B904AA6C}"/>
              </a:ext>
            </a:extLst>
          </p:cNvPr>
          <p:cNvSpPr/>
          <p:nvPr/>
        </p:nvSpPr>
        <p:spPr>
          <a:xfrm>
            <a:off x="1174161" y="3212980"/>
            <a:ext cx="2041564" cy="432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химиотерапия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DCB37ACB-6C8F-4C11-8A45-A1C1EC28B6AF}"/>
              </a:ext>
            </a:extLst>
          </p:cNvPr>
          <p:cNvSpPr/>
          <p:nvPr/>
        </p:nvSpPr>
        <p:spPr>
          <a:xfrm>
            <a:off x="1171164" y="4806413"/>
            <a:ext cx="2030844" cy="432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химиотерапия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8132A922-276E-4746-83A8-6166269D0B37}"/>
              </a:ext>
            </a:extLst>
          </p:cNvPr>
          <p:cNvSpPr/>
          <p:nvPr/>
        </p:nvSpPr>
        <p:spPr>
          <a:xfrm>
            <a:off x="251520" y="3212980"/>
            <a:ext cx="648072" cy="432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в т.ч.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3447D431-5BF7-482F-8090-6152978C7177}"/>
              </a:ext>
            </a:extLst>
          </p:cNvPr>
          <p:cNvSpPr/>
          <p:nvPr/>
        </p:nvSpPr>
        <p:spPr>
          <a:xfrm>
            <a:off x="277627" y="4841647"/>
            <a:ext cx="648072" cy="432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в т.ч.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ABA3B4DC-41CD-4591-955A-430867DA7C07}"/>
              </a:ext>
            </a:extLst>
          </p:cNvPr>
          <p:cNvSpPr/>
          <p:nvPr/>
        </p:nvSpPr>
        <p:spPr>
          <a:xfrm>
            <a:off x="4481990" y="2389299"/>
            <a:ext cx="900100" cy="432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i="1" dirty="0">
                <a:solidFill>
                  <a:schemeClr val="tx2">
                    <a:lumMod val="75000"/>
                  </a:schemeClr>
                </a:solidFill>
              </a:rPr>
              <a:t>66</a:t>
            </a:r>
            <a:r>
              <a:rPr lang="ru-RU" sz="2400" i="1" dirty="0">
                <a:solidFill>
                  <a:schemeClr val="tx2">
                    <a:lumMod val="75000"/>
                  </a:schemeClr>
                </a:solidFill>
              </a:rPr>
              <a:t>,</a:t>
            </a:r>
            <a:r>
              <a:rPr lang="en-US" sz="2400" i="1" dirty="0">
                <a:solidFill>
                  <a:schemeClr val="tx2">
                    <a:lumMod val="75000"/>
                  </a:schemeClr>
                </a:solidFill>
              </a:rPr>
              <a:t>0</a:t>
            </a:r>
            <a:endParaRPr lang="ru-RU" sz="2400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943AF430-8665-46B7-94E3-D38B0FB3B66A}"/>
              </a:ext>
            </a:extLst>
          </p:cNvPr>
          <p:cNvSpPr/>
          <p:nvPr/>
        </p:nvSpPr>
        <p:spPr>
          <a:xfrm>
            <a:off x="7074278" y="2391254"/>
            <a:ext cx="900100" cy="432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>
                <a:solidFill>
                  <a:schemeClr val="tx2">
                    <a:lumMod val="75000"/>
                  </a:schemeClr>
                </a:solidFill>
              </a:rPr>
              <a:t>15,2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0AA0BDBE-58F8-44E7-804D-486479FAE04A}"/>
              </a:ext>
            </a:extLst>
          </p:cNvPr>
          <p:cNvSpPr/>
          <p:nvPr/>
        </p:nvSpPr>
        <p:spPr>
          <a:xfrm>
            <a:off x="4481990" y="3140988"/>
            <a:ext cx="900100" cy="432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>
                <a:solidFill>
                  <a:schemeClr val="tx2">
                    <a:lumMod val="75000"/>
                  </a:schemeClr>
                </a:solidFill>
              </a:rPr>
              <a:t>89,9</a:t>
            </a: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EB073596-09B1-4082-B548-B58AB28B86BE}"/>
              </a:ext>
            </a:extLst>
          </p:cNvPr>
          <p:cNvSpPr/>
          <p:nvPr/>
        </p:nvSpPr>
        <p:spPr>
          <a:xfrm>
            <a:off x="7069739" y="3140988"/>
            <a:ext cx="900100" cy="432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>
                <a:solidFill>
                  <a:schemeClr val="tx2">
                    <a:lumMod val="75000"/>
                  </a:schemeClr>
                </a:solidFill>
              </a:rPr>
              <a:t>17,4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3C9766D5-A6CD-454E-980B-7DDB06CE41FD}"/>
              </a:ext>
            </a:extLst>
          </p:cNvPr>
          <p:cNvSpPr/>
          <p:nvPr/>
        </p:nvSpPr>
        <p:spPr>
          <a:xfrm>
            <a:off x="4481990" y="4022039"/>
            <a:ext cx="900100" cy="432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>
                <a:solidFill>
                  <a:schemeClr val="tx2">
                    <a:lumMod val="75000"/>
                  </a:schemeClr>
                </a:solidFill>
              </a:rPr>
              <a:t>73,1</a:t>
            </a: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6E4C3D11-7C8B-412A-A86F-626612ADF05E}"/>
              </a:ext>
            </a:extLst>
          </p:cNvPr>
          <p:cNvSpPr/>
          <p:nvPr/>
        </p:nvSpPr>
        <p:spPr>
          <a:xfrm>
            <a:off x="7069739" y="4022039"/>
            <a:ext cx="900100" cy="432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>
                <a:solidFill>
                  <a:schemeClr val="tx2">
                    <a:lumMod val="75000"/>
                  </a:schemeClr>
                </a:solidFill>
              </a:rPr>
              <a:t>7,3</a:t>
            </a: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647D3BFD-EE01-4E01-A3D6-7B9163329E92}"/>
              </a:ext>
            </a:extLst>
          </p:cNvPr>
          <p:cNvSpPr/>
          <p:nvPr/>
        </p:nvSpPr>
        <p:spPr>
          <a:xfrm>
            <a:off x="4481990" y="4788172"/>
            <a:ext cx="900100" cy="432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>
                <a:solidFill>
                  <a:schemeClr val="tx2">
                    <a:lumMod val="75000"/>
                  </a:schemeClr>
                </a:solidFill>
              </a:rPr>
              <a:t>87,3</a:t>
            </a: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5086F7E7-22C7-44A5-BC51-51026E850774}"/>
              </a:ext>
            </a:extLst>
          </p:cNvPr>
          <p:cNvSpPr/>
          <p:nvPr/>
        </p:nvSpPr>
        <p:spPr>
          <a:xfrm>
            <a:off x="7072736" y="4779167"/>
            <a:ext cx="900100" cy="432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>
                <a:solidFill>
                  <a:schemeClr val="tx2">
                    <a:lumMod val="75000"/>
                  </a:schemeClr>
                </a:solidFill>
              </a:rPr>
              <a:t>8,5</a:t>
            </a: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44CB999B-AB20-4A0E-B312-D6C58B9C6406}"/>
              </a:ext>
            </a:extLst>
          </p:cNvPr>
          <p:cNvSpPr/>
          <p:nvPr/>
        </p:nvSpPr>
        <p:spPr>
          <a:xfrm>
            <a:off x="4481990" y="5661256"/>
            <a:ext cx="900100" cy="432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>
                <a:solidFill>
                  <a:schemeClr val="tx2">
                    <a:lumMod val="75000"/>
                  </a:schemeClr>
                </a:solidFill>
              </a:rPr>
              <a:t>23,3</a:t>
            </a: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BF955B39-E197-48C3-93D2-B3521A5A23A2}"/>
              </a:ext>
            </a:extLst>
          </p:cNvPr>
          <p:cNvSpPr/>
          <p:nvPr/>
        </p:nvSpPr>
        <p:spPr>
          <a:xfrm>
            <a:off x="7069739" y="5660218"/>
            <a:ext cx="900100" cy="432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>
                <a:solidFill>
                  <a:schemeClr val="tx2">
                    <a:lumMod val="75000"/>
                  </a:schemeClr>
                </a:solidFill>
              </a:rPr>
              <a:t>0,3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D7B7965B-5F75-4959-8D80-5D16D653E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396232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20681</TotalTime>
  <Words>2947</Words>
  <Application>Microsoft Office PowerPoint</Application>
  <PresentationFormat>Экран (4:3)</PresentationFormat>
  <Paragraphs>656</Paragraphs>
  <Slides>20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Calibri</vt:lpstr>
      <vt:lpstr>Times New Roman</vt:lpstr>
      <vt:lpstr>Wingdings</vt:lpstr>
      <vt:lpstr>Тема Office</vt:lpstr>
      <vt:lpstr>Результаты контрольно-экспертных мероприятий по профилю «Онкология»  за 1 полугодие 2024 года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Территориальный фонд обязательного медицинского страхования Московской области</dc:title>
  <dc:creator>Приходько Елена Николаевна</dc:creator>
  <cp:lastModifiedBy>Трушина Светлана Викторовна</cp:lastModifiedBy>
  <cp:revision>733</cp:revision>
  <cp:lastPrinted>2024-09-06T09:00:35Z</cp:lastPrinted>
  <dcterms:created xsi:type="dcterms:W3CDTF">2018-07-17T15:33:07Z</dcterms:created>
  <dcterms:modified xsi:type="dcterms:W3CDTF">2024-09-25T11:38:52Z</dcterms:modified>
</cp:coreProperties>
</file>